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ubik Light"/>
      <p:regular r:id="rId24"/>
      <p:bold r:id="rId25"/>
      <p:italic r:id="rId26"/>
      <p:boldItalic r:id="rId27"/>
    </p:embeddedFont>
    <p:embeddedFont>
      <p:font typeface="Rubik"/>
      <p:regular r:id="rId28"/>
      <p:bold r:id="rId29"/>
      <p:italic r:id="rId30"/>
      <p:boldItalic r:id="rId31"/>
    </p:embeddedFont>
    <p:embeddedFont>
      <p:font typeface="Rubik SemiBold"/>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ubikLight-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ubikLight-italic.fntdata"/><Relationship Id="rId25" Type="http://schemas.openxmlformats.org/officeDocument/2006/relationships/font" Target="fonts/RubikLight-bold.fntdata"/><Relationship Id="rId28" Type="http://schemas.openxmlformats.org/officeDocument/2006/relationships/font" Target="fonts/Rubik-regular.fntdata"/><Relationship Id="rId27" Type="http://schemas.openxmlformats.org/officeDocument/2006/relationships/font" Target="fonts/RubikLight-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ubik-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ubik-boldItalic.fntdata"/><Relationship Id="rId30" Type="http://schemas.openxmlformats.org/officeDocument/2006/relationships/font" Target="fonts/Rubik-italic.fntdata"/><Relationship Id="rId11" Type="http://schemas.openxmlformats.org/officeDocument/2006/relationships/slide" Target="slides/slide6.xml"/><Relationship Id="rId33" Type="http://schemas.openxmlformats.org/officeDocument/2006/relationships/font" Target="fonts/RubikSemiBold-bold.fntdata"/><Relationship Id="rId10" Type="http://schemas.openxmlformats.org/officeDocument/2006/relationships/slide" Target="slides/slide5.xml"/><Relationship Id="rId32" Type="http://schemas.openxmlformats.org/officeDocument/2006/relationships/font" Target="fonts/RubikSemiBold-regular.fntdata"/><Relationship Id="rId13" Type="http://schemas.openxmlformats.org/officeDocument/2006/relationships/slide" Target="slides/slide8.xml"/><Relationship Id="rId35" Type="http://schemas.openxmlformats.org/officeDocument/2006/relationships/font" Target="fonts/RubikSemiBold-boldItalic.fntdata"/><Relationship Id="rId12" Type="http://schemas.openxmlformats.org/officeDocument/2006/relationships/slide" Target="slides/slide7.xml"/><Relationship Id="rId34" Type="http://schemas.openxmlformats.org/officeDocument/2006/relationships/font" Target="fonts/RubikSemi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1356d9b0f1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21356d9b0f1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948c1d28b4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948c1d28b4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948c1d28b4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948c1d28b4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948c1d28b4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948c1d28b4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200da5092a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200da5092a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92859b9b6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92859b9b6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92859b9b6f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92859b9b6f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2655c8f53a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2655c8f53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200da5092a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200da5092a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200da5092a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200da5092a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200da5092a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200da5092a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200da5092a_0_7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 name="Google Shape;80;g2200da5092a_0_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948c1d28b4_0_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 name="Google Shape;90;g2948c1d28b4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948c1d28b4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948c1d28b4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948c1d28b4_0_6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 name="Google Shape;107;g2948c1d28b4_0_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948c1d28b4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948c1d28b4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948c1d28b4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948c1d28b4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948c1d28b4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948c1d28b4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25.png"/><Relationship Id="rId4" Type="http://schemas.openxmlformats.org/officeDocument/2006/relationships/image" Target="../media/image2.png"/><Relationship Id="rId5"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24.png"/><Relationship Id="rId4" Type="http://schemas.openxmlformats.org/officeDocument/2006/relationships/image" Target="../media/image1.png"/><Relationship Id="rId5"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24.png"/><Relationship Id="rId4" Type="http://schemas.openxmlformats.org/officeDocument/2006/relationships/image" Target="../media/image1.png"/><Relationship Id="rId5"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24.png"/><Relationship Id="rId4" Type="http://schemas.openxmlformats.org/officeDocument/2006/relationships/image" Target="../media/image1.png"/><Relationship Id="rId5"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24.pn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24.png"/><Relationship Id="rId4" Type="http://schemas.openxmlformats.org/officeDocument/2006/relationships/image" Target="../media/image1.png"/><Relationship Id="rId5"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24.png"/><Relationship Id="rId4" Type="http://schemas.openxmlformats.org/officeDocument/2006/relationships/image" Target="../media/image1.png"/><Relationship Id="rId11" Type="http://schemas.openxmlformats.org/officeDocument/2006/relationships/image" Target="../media/image23.png"/><Relationship Id="rId10" Type="http://schemas.openxmlformats.org/officeDocument/2006/relationships/image" Target="../media/image18.png"/><Relationship Id="rId12" Type="http://schemas.openxmlformats.org/officeDocument/2006/relationships/image" Target="../media/image21.png"/><Relationship Id="rId9" Type="http://schemas.openxmlformats.org/officeDocument/2006/relationships/image" Target="../media/image14.png"/><Relationship Id="rId5" Type="http://schemas.openxmlformats.org/officeDocument/2006/relationships/image" Target="../media/image17.png"/><Relationship Id="rId6" Type="http://schemas.openxmlformats.org/officeDocument/2006/relationships/image" Target="../media/image20.png"/><Relationship Id="rId7" Type="http://schemas.openxmlformats.org/officeDocument/2006/relationships/image" Target="../media/image19.png"/><Relationship Id="rId8"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24.png"/><Relationship Id="rId4" Type="http://schemas.openxmlformats.org/officeDocument/2006/relationships/image" Target="../media/image1.png"/><Relationship Id="rId5"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25.png"/><Relationship Id="rId4" Type="http://schemas.openxmlformats.org/officeDocument/2006/relationships/image" Target="../media/image2.png"/><Relationship Id="rId5"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24.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24.png"/><Relationship Id="rId4" Type="http://schemas.openxmlformats.org/officeDocument/2006/relationships/image" Target="../media/image1.png"/><Relationship Id="rId5" Type="http://schemas.openxmlformats.org/officeDocument/2006/relationships/image" Target="../media/image1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24.png"/><Relationship Id="rId4" Type="http://schemas.openxmlformats.org/officeDocument/2006/relationships/image" Target="../media/image1.png"/><Relationship Id="rId5"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24.png"/><Relationship Id="rId4" Type="http://schemas.openxmlformats.org/officeDocument/2006/relationships/image" Target="../media/image1.png"/><Relationship Id="rId5"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24.png"/><Relationship Id="rId4" Type="http://schemas.openxmlformats.org/officeDocument/2006/relationships/image" Target="../media/image1.png"/><Relationship Id="rId5" Type="http://schemas.openxmlformats.org/officeDocument/2006/relationships/image" Target="../media/image10.png"/><Relationship Id="rId6" Type="http://schemas.openxmlformats.org/officeDocument/2006/relationships/image" Target="../media/image9.png"/><Relationship Id="rId7"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24.png"/><Relationship Id="rId4" Type="http://schemas.openxmlformats.org/officeDocument/2006/relationships/image" Target="../media/image1.png"/><Relationship Id="rId5"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9FAB"/>
        </a:solidFill>
      </p:bgPr>
    </p:bg>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mt="10000"/>
          </a:blip>
          <a:stretch>
            <a:fillRect/>
          </a:stretch>
        </p:blipFill>
        <p:spPr>
          <a:xfrm>
            <a:off x="0" y="0"/>
            <a:ext cx="9144001" cy="5143501"/>
          </a:xfrm>
          <a:prstGeom prst="rect">
            <a:avLst/>
          </a:prstGeom>
          <a:noFill/>
          <a:ln>
            <a:noFill/>
          </a:ln>
        </p:spPr>
      </p:pic>
      <p:pic>
        <p:nvPicPr>
          <p:cNvPr id="55" name="Google Shape;55;p13"/>
          <p:cNvPicPr preferRelativeResize="0"/>
          <p:nvPr/>
        </p:nvPicPr>
        <p:blipFill rotWithShape="1">
          <a:blip r:embed="rId4">
            <a:alphaModFix/>
          </a:blip>
          <a:srcRect b="0" l="0" r="0" t="0"/>
          <a:stretch/>
        </p:blipFill>
        <p:spPr>
          <a:xfrm>
            <a:off x="349800" y="186500"/>
            <a:ext cx="1399901" cy="541300"/>
          </a:xfrm>
          <a:prstGeom prst="rect">
            <a:avLst/>
          </a:prstGeom>
          <a:noFill/>
          <a:ln>
            <a:noFill/>
          </a:ln>
        </p:spPr>
      </p:pic>
      <p:sp>
        <p:nvSpPr>
          <p:cNvPr id="56" name="Google Shape;56;p13"/>
          <p:cNvSpPr txBox="1"/>
          <p:nvPr/>
        </p:nvSpPr>
        <p:spPr>
          <a:xfrm>
            <a:off x="517900" y="2617275"/>
            <a:ext cx="8626200" cy="6465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chemeClr val="lt1"/>
                </a:solidFill>
                <a:latin typeface="Rubik"/>
                <a:ea typeface="Rubik"/>
                <a:cs typeface="Rubik"/>
                <a:sym typeface="Rubik"/>
              </a:rPr>
              <a:t>Segmentasi &amp; Prediksi Penjualan Produk</a:t>
            </a:r>
            <a:endParaRPr sz="500">
              <a:solidFill>
                <a:schemeClr val="lt1"/>
              </a:solidFill>
              <a:latin typeface="Rubik"/>
              <a:ea typeface="Rubik"/>
              <a:cs typeface="Rubik"/>
              <a:sym typeface="Rubik"/>
            </a:endParaRPr>
          </a:p>
        </p:txBody>
      </p:sp>
      <p:sp>
        <p:nvSpPr>
          <p:cNvPr id="57" name="Google Shape;57;p13"/>
          <p:cNvSpPr txBox="1"/>
          <p:nvPr/>
        </p:nvSpPr>
        <p:spPr>
          <a:xfrm>
            <a:off x="517900" y="3282700"/>
            <a:ext cx="8626200" cy="4155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lt1"/>
                </a:solidFill>
                <a:latin typeface="Rubik SemiBold"/>
                <a:ea typeface="Rubik SemiBold"/>
                <a:cs typeface="Rubik SemiBold"/>
                <a:sym typeface="Rubik SemiBold"/>
              </a:rPr>
              <a:t>Kalbe Nutritionals Data Scientist Project Based Internship Program</a:t>
            </a:r>
            <a:endParaRPr sz="1500">
              <a:solidFill>
                <a:schemeClr val="lt1"/>
              </a:solidFill>
              <a:latin typeface="Rubik SemiBold"/>
              <a:ea typeface="Rubik SemiBold"/>
              <a:cs typeface="Rubik SemiBold"/>
              <a:sym typeface="Rubik SemiBold"/>
            </a:endParaRPr>
          </a:p>
        </p:txBody>
      </p:sp>
      <p:sp>
        <p:nvSpPr>
          <p:cNvPr id="58" name="Google Shape;58;p13"/>
          <p:cNvSpPr/>
          <p:nvPr/>
        </p:nvSpPr>
        <p:spPr>
          <a:xfrm>
            <a:off x="6757125" y="-621925"/>
            <a:ext cx="3135000" cy="3051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txBox="1"/>
          <p:nvPr/>
        </p:nvSpPr>
        <p:spPr>
          <a:xfrm>
            <a:off x="1769125" y="172450"/>
            <a:ext cx="4578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solidFill>
                  <a:schemeClr val="lt1"/>
                </a:solidFill>
                <a:latin typeface="Rubik SemiBold"/>
                <a:ea typeface="Rubik SemiBold"/>
                <a:cs typeface="Rubik SemiBold"/>
                <a:sym typeface="Rubik SemiBold"/>
              </a:rPr>
              <a:t>X</a:t>
            </a:r>
            <a:endParaRPr sz="3000">
              <a:solidFill>
                <a:schemeClr val="lt1"/>
              </a:solidFill>
              <a:latin typeface="Rubik SemiBold"/>
              <a:ea typeface="Rubik SemiBold"/>
              <a:cs typeface="Rubik SemiBold"/>
              <a:sym typeface="Rubik SemiBold"/>
            </a:endParaRPr>
          </a:p>
        </p:txBody>
      </p:sp>
      <p:sp>
        <p:nvSpPr>
          <p:cNvPr id="60" name="Google Shape;60;p13"/>
          <p:cNvSpPr txBox="1"/>
          <p:nvPr/>
        </p:nvSpPr>
        <p:spPr>
          <a:xfrm>
            <a:off x="517900" y="3547300"/>
            <a:ext cx="4392000" cy="8004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lt1"/>
                </a:solidFill>
                <a:latin typeface="Rubik Light"/>
                <a:ea typeface="Rubik Light"/>
                <a:cs typeface="Rubik Light"/>
                <a:sym typeface="Rubik Light"/>
              </a:rPr>
              <a:t>Presented by</a:t>
            </a:r>
            <a:endParaRPr sz="2000">
              <a:solidFill>
                <a:schemeClr val="lt1"/>
              </a:solidFill>
              <a:latin typeface="Rubik Light"/>
              <a:ea typeface="Rubik Light"/>
              <a:cs typeface="Rubik Light"/>
              <a:sym typeface="Rubik Light"/>
            </a:endParaRPr>
          </a:p>
          <a:p>
            <a:pPr indent="0" lvl="0" marL="0" rtl="0" algn="l">
              <a:spcBef>
                <a:spcPts val="0"/>
              </a:spcBef>
              <a:spcAft>
                <a:spcPts val="0"/>
              </a:spcAft>
              <a:buNone/>
            </a:pPr>
            <a:r>
              <a:rPr lang="en" sz="2000">
                <a:solidFill>
                  <a:schemeClr val="lt1"/>
                </a:solidFill>
                <a:latin typeface="Rubik Light"/>
                <a:ea typeface="Rubik Light"/>
                <a:cs typeface="Rubik Light"/>
                <a:sym typeface="Rubik Light"/>
              </a:rPr>
              <a:t>Hussein M. Saefullah</a:t>
            </a:r>
            <a:endParaRPr sz="2000">
              <a:solidFill>
                <a:schemeClr val="lt1"/>
              </a:solidFill>
              <a:latin typeface="Rubik Light"/>
              <a:ea typeface="Rubik Light"/>
              <a:cs typeface="Rubik Light"/>
              <a:sym typeface="Rubik Light"/>
            </a:endParaRPr>
          </a:p>
        </p:txBody>
      </p:sp>
      <p:pic>
        <p:nvPicPr>
          <p:cNvPr id="61" name="Google Shape;61;p13"/>
          <p:cNvPicPr preferRelativeResize="0"/>
          <p:nvPr/>
        </p:nvPicPr>
        <p:blipFill>
          <a:blip r:embed="rId5">
            <a:alphaModFix/>
          </a:blip>
          <a:stretch>
            <a:fillRect/>
          </a:stretch>
        </p:blipFill>
        <p:spPr>
          <a:xfrm>
            <a:off x="2378838" y="172000"/>
            <a:ext cx="1436160" cy="647400"/>
          </a:xfrm>
          <a:prstGeom prst="rect">
            <a:avLst/>
          </a:prstGeom>
          <a:noFill/>
          <a:ln>
            <a:noFill/>
          </a:ln>
        </p:spPr>
      </p:pic>
      <p:sp>
        <p:nvSpPr>
          <p:cNvPr id="62" name="Google Shape;62;p13"/>
          <p:cNvSpPr txBox="1"/>
          <p:nvPr/>
        </p:nvSpPr>
        <p:spPr>
          <a:xfrm>
            <a:off x="517900" y="2371650"/>
            <a:ext cx="228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Calibri"/>
                <a:ea typeface="Calibri"/>
                <a:cs typeface="Calibri"/>
                <a:sym typeface="Calibri"/>
              </a:rPr>
              <a:t>Virtual Internship Experience</a:t>
            </a:r>
            <a:endParaRPr>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id="146" name="Google Shape;146;p22"/>
          <p:cNvPicPr preferRelativeResize="0"/>
          <p:nvPr/>
        </p:nvPicPr>
        <p:blipFill>
          <a:blip r:embed="rId3">
            <a:alphaModFix amt="5000"/>
          </a:blip>
          <a:stretch>
            <a:fillRect/>
          </a:stretch>
        </p:blipFill>
        <p:spPr>
          <a:xfrm>
            <a:off x="0" y="0"/>
            <a:ext cx="9144001" cy="5143501"/>
          </a:xfrm>
          <a:prstGeom prst="rect">
            <a:avLst/>
          </a:prstGeom>
          <a:noFill/>
          <a:ln>
            <a:noFill/>
          </a:ln>
        </p:spPr>
      </p:pic>
      <p:pic>
        <p:nvPicPr>
          <p:cNvPr id="147" name="Google Shape;147;p22"/>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148" name="Google Shape;148;p22"/>
          <p:cNvSpPr txBox="1"/>
          <p:nvPr/>
        </p:nvSpPr>
        <p:spPr>
          <a:xfrm>
            <a:off x="202199" y="2326500"/>
            <a:ext cx="2670000" cy="49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latin typeface="Calibri"/>
                <a:ea typeface="Calibri"/>
                <a:cs typeface="Calibri"/>
                <a:sym typeface="Calibri"/>
              </a:rPr>
              <a:t>Customer Segmentation</a:t>
            </a:r>
            <a:endParaRPr b="1" sz="1600">
              <a:latin typeface="Calibri"/>
              <a:ea typeface="Calibri"/>
              <a:cs typeface="Calibri"/>
              <a:sym typeface="Calibri"/>
            </a:endParaRPr>
          </a:p>
        </p:txBody>
      </p:sp>
      <p:cxnSp>
        <p:nvCxnSpPr>
          <p:cNvPr id="149" name="Google Shape;149;p22"/>
          <p:cNvCxnSpPr/>
          <p:nvPr/>
        </p:nvCxnSpPr>
        <p:spPr>
          <a:xfrm>
            <a:off x="16450" y="995775"/>
            <a:ext cx="0" cy="2987400"/>
          </a:xfrm>
          <a:prstGeom prst="straightConnector1">
            <a:avLst/>
          </a:prstGeom>
          <a:noFill/>
          <a:ln cap="flat" cmpd="sng" w="38100">
            <a:solidFill>
              <a:schemeClr val="dk2"/>
            </a:solidFill>
            <a:prstDash val="solid"/>
            <a:round/>
            <a:headEnd len="med" w="med" type="none"/>
            <a:tailEnd len="med" w="med" type="none"/>
          </a:ln>
        </p:spPr>
      </p:cxnSp>
      <p:sp>
        <p:nvSpPr>
          <p:cNvPr id="150" name="Google Shape;150;p22"/>
          <p:cNvSpPr txBox="1"/>
          <p:nvPr/>
        </p:nvSpPr>
        <p:spPr>
          <a:xfrm>
            <a:off x="3229025" y="2201400"/>
            <a:ext cx="59148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t>Kolom </a:t>
            </a:r>
            <a:r>
              <a:rPr b="1" lang="en" sz="1200"/>
              <a:t>Qty </a:t>
            </a:r>
            <a:r>
              <a:rPr lang="en" sz="1200"/>
              <a:t>menunjukan Total Quantitas tiap CustomerID belanja. disini ditunjukan:</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 sz="1200">
                <a:solidFill>
                  <a:schemeClr val="dk1"/>
                </a:solidFill>
              </a:rPr>
              <a:t>Cluster 0</a:t>
            </a:r>
            <a:r>
              <a:rPr lang="en" sz="1200">
                <a:solidFill>
                  <a:schemeClr val="dk1"/>
                </a:solidFill>
              </a:rPr>
              <a:t> merupakan pelanggan dengan jumlah belanja antara 25 hingga 57</a:t>
            </a:r>
            <a:r>
              <a:rPr lang="en" sz="1200"/>
              <a:t>.</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 sz="1200">
                <a:solidFill>
                  <a:schemeClr val="dk1"/>
                </a:solidFill>
              </a:rPr>
              <a:t>Cluster 1</a:t>
            </a:r>
            <a:r>
              <a:rPr lang="en" sz="1200">
                <a:solidFill>
                  <a:schemeClr val="dk1"/>
                </a:solidFill>
              </a:rPr>
              <a:t> menunjukkan pelanggan dengan jumlah belanja dalam kisaran 5 hingga 39 item</a:t>
            </a:r>
            <a:r>
              <a:rPr lang="en" sz="1200"/>
              <a:t>.</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 sz="1200">
                <a:solidFill>
                  <a:schemeClr val="dk1"/>
                </a:solidFill>
              </a:rPr>
              <a:t>Cluster 2</a:t>
            </a:r>
            <a:r>
              <a:rPr lang="en" sz="1200">
                <a:solidFill>
                  <a:schemeClr val="dk1"/>
                </a:solidFill>
              </a:rPr>
              <a:t> terdiri dari pelanggan yang biasanya membeli lebih banyak, berkisar antara 40 hingga 80 item</a:t>
            </a:r>
            <a:r>
              <a:rPr lang="en" sz="1200"/>
              <a:t>.</a:t>
            </a:r>
            <a:endParaRPr sz="1200"/>
          </a:p>
          <a:p>
            <a:pPr indent="0" lvl="0" marL="0" rtl="0" algn="l">
              <a:spcBef>
                <a:spcPts val="0"/>
              </a:spcBef>
              <a:spcAft>
                <a:spcPts val="0"/>
              </a:spcAft>
              <a:buNone/>
            </a:pPr>
            <a:r>
              <a:t/>
            </a:r>
            <a:endParaRPr b="1" sz="1200"/>
          </a:p>
        </p:txBody>
      </p:sp>
      <p:pic>
        <p:nvPicPr>
          <p:cNvPr id="151" name="Google Shape;151;p22"/>
          <p:cNvPicPr preferRelativeResize="0"/>
          <p:nvPr/>
        </p:nvPicPr>
        <p:blipFill>
          <a:blip r:embed="rId5">
            <a:alphaModFix/>
          </a:blip>
          <a:stretch>
            <a:fillRect/>
          </a:stretch>
        </p:blipFill>
        <p:spPr>
          <a:xfrm>
            <a:off x="3229029" y="751900"/>
            <a:ext cx="4339419" cy="12862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pic>
        <p:nvPicPr>
          <p:cNvPr id="156" name="Google Shape;156;p23"/>
          <p:cNvPicPr preferRelativeResize="0"/>
          <p:nvPr/>
        </p:nvPicPr>
        <p:blipFill>
          <a:blip r:embed="rId3">
            <a:alphaModFix amt="5000"/>
          </a:blip>
          <a:stretch>
            <a:fillRect/>
          </a:stretch>
        </p:blipFill>
        <p:spPr>
          <a:xfrm>
            <a:off x="0" y="0"/>
            <a:ext cx="9144001" cy="5143501"/>
          </a:xfrm>
          <a:prstGeom prst="rect">
            <a:avLst/>
          </a:prstGeom>
          <a:noFill/>
          <a:ln>
            <a:noFill/>
          </a:ln>
        </p:spPr>
      </p:pic>
      <p:pic>
        <p:nvPicPr>
          <p:cNvPr id="157" name="Google Shape;157;p23"/>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158" name="Google Shape;158;p23"/>
          <p:cNvSpPr txBox="1"/>
          <p:nvPr/>
        </p:nvSpPr>
        <p:spPr>
          <a:xfrm>
            <a:off x="202199" y="2326500"/>
            <a:ext cx="2670000" cy="49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latin typeface="Calibri"/>
                <a:ea typeface="Calibri"/>
                <a:cs typeface="Calibri"/>
                <a:sym typeface="Calibri"/>
              </a:rPr>
              <a:t>Customer Segmentation</a:t>
            </a:r>
            <a:endParaRPr b="1" sz="1600">
              <a:latin typeface="Calibri"/>
              <a:ea typeface="Calibri"/>
              <a:cs typeface="Calibri"/>
              <a:sym typeface="Calibri"/>
            </a:endParaRPr>
          </a:p>
        </p:txBody>
      </p:sp>
      <p:cxnSp>
        <p:nvCxnSpPr>
          <p:cNvPr id="159" name="Google Shape;159;p23"/>
          <p:cNvCxnSpPr/>
          <p:nvPr/>
        </p:nvCxnSpPr>
        <p:spPr>
          <a:xfrm>
            <a:off x="16450" y="995775"/>
            <a:ext cx="0" cy="2987400"/>
          </a:xfrm>
          <a:prstGeom prst="straightConnector1">
            <a:avLst/>
          </a:prstGeom>
          <a:noFill/>
          <a:ln cap="flat" cmpd="sng" w="38100">
            <a:solidFill>
              <a:schemeClr val="dk2"/>
            </a:solidFill>
            <a:prstDash val="solid"/>
            <a:round/>
            <a:headEnd len="med" w="med" type="none"/>
            <a:tailEnd len="med" w="med" type="none"/>
          </a:ln>
        </p:spPr>
      </p:cxnSp>
      <p:sp>
        <p:nvSpPr>
          <p:cNvPr id="160" name="Google Shape;160;p23"/>
          <p:cNvSpPr txBox="1"/>
          <p:nvPr/>
        </p:nvSpPr>
        <p:spPr>
          <a:xfrm>
            <a:off x="3229025" y="2201400"/>
            <a:ext cx="5914800" cy="229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t>Kolom </a:t>
            </a:r>
            <a:r>
              <a:rPr b="1" lang="en" sz="1200"/>
              <a:t>TotalAmount </a:t>
            </a:r>
            <a:r>
              <a:rPr lang="en" sz="1200"/>
              <a:t>menunjukan Total yang dikeluarkan tiap CustomerID belanja. disini ditunjukan:</a:t>
            </a:r>
            <a:endParaRPr sz="1200"/>
          </a:p>
          <a:p>
            <a:pPr indent="0" lvl="0" marL="0" rtl="0" algn="l">
              <a:spcBef>
                <a:spcPts val="0"/>
              </a:spcBef>
              <a:spcAft>
                <a:spcPts val="0"/>
              </a:spcAft>
              <a:buNone/>
            </a:pPr>
            <a:r>
              <a:t/>
            </a:r>
            <a:endParaRPr sz="1200"/>
          </a:p>
          <a:p>
            <a:pPr indent="0" lvl="0" marL="0" rtl="0" algn="l">
              <a:lnSpc>
                <a:spcPct val="115000"/>
              </a:lnSpc>
              <a:spcBef>
                <a:spcPts val="0"/>
              </a:spcBef>
              <a:spcAft>
                <a:spcPts val="0"/>
              </a:spcAft>
              <a:buNone/>
            </a:pPr>
            <a:r>
              <a:rPr b="1" lang="en" sz="1200">
                <a:solidFill>
                  <a:schemeClr val="dk1"/>
                </a:solidFill>
              </a:rPr>
              <a:t>Cluster 0</a:t>
            </a:r>
            <a:r>
              <a:rPr lang="en" sz="1200">
                <a:solidFill>
                  <a:schemeClr val="dk1"/>
                </a:solidFill>
              </a:rPr>
              <a:t> menampilkan pelanggan dengan total belanja kurang antara 200.000 dan sekitar 500.000</a:t>
            </a:r>
            <a:endParaRPr b="1" sz="1200"/>
          </a:p>
          <a:p>
            <a:pPr indent="0" lvl="0" marL="0" rtl="0" algn="l">
              <a:spcBef>
                <a:spcPts val="0"/>
              </a:spcBef>
              <a:spcAft>
                <a:spcPts val="0"/>
              </a:spcAft>
              <a:buNone/>
            </a:pPr>
            <a:r>
              <a:t/>
            </a:r>
            <a:endParaRPr sz="1200"/>
          </a:p>
          <a:p>
            <a:pPr indent="0" lvl="0" marL="0" rtl="0" algn="l">
              <a:lnSpc>
                <a:spcPct val="115000"/>
              </a:lnSpc>
              <a:spcBef>
                <a:spcPts val="0"/>
              </a:spcBef>
              <a:spcAft>
                <a:spcPts val="0"/>
              </a:spcAft>
              <a:buNone/>
            </a:pPr>
            <a:r>
              <a:rPr b="1" lang="en" sz="1200">
                <a:solidFill>
                  <a:schemeClr val="dk1"/>
                </a:solidFill>
              </a:rPr>
              <a:t>Cluster 1</a:t>
            </a:r>
            <a:r>
              <a:rPr lang="en" sz="1200">
                <a:solidFill>
                  <a:schemeClr val="dk1"/>
                </a:solidFill>
              </a:rPr>
              <a:t> mewakili pelanggan yang berbelanja kurang dari 400.000</a:t>
            </a:r>
            <a:r>
              <a:rPr lang="en" sz="1200"/>
              <a:t>.</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 sz="1200">
                <a:solidFill>
                  <a:schemeClr val="dk1"/>
                </a:solidFill>
              </a:rPr>
              <a:t>Cluster 2</a:t>
            </a:r>
            <a:r>
              <a:rPr lang="en" sz="1200">
                <a:solidFill>
                  <a:schemeClr val="dk1"/>
                </a:solidFill>
              </a:rPr>
              <a:t> menggambarkan pelanggan yang biasanya berbelanja antara 400.000 dan sekitar 800.000</a:t>
            </a:r>
            <a:r>
              <a:rPr lang="en" sz="1200"/>
              <a:t>.</a:t>
            </a:r>
            <a:endParaRPr sz="1200"/>
          </a:p>
          <a:p>
            <a:pPr indent="0" lvl="0" marL="0" rtl="0" algn="l">
              <a:spcBef>
                <a:spcPts val="0"/>
              </a:spcBef>
              <a:spcAft>
                <a:spcPts val="0"/>
              </a:spcAft>
              <a:buNone/>
            </a:pPr>
            <a:r>
              <a:t/>
            </a:r>
            <a:endParaRPr b="1" sz="1200"/>
          </a:p>
        </p:txBody>
      </p:sp>
      <p:pic>
        <p:nvPicPr>
          <p:cNvPr id="161" name="Google Shape;161;p23"/>
          <p:cNvPicPr preferRelativeResize="0"/>
          <p:nvPr/>
        </p:nvPicPr>
        <p:blipFill>
          <a:blip r:embed="rId5">
            <a:alphaModFix/>
          </a:blip>
          <a:stretch>
            <a:fillRect/>
          </a:stretch>
        </p:blipFill>
        <p:spPr>
          <a:xfrm>
            <a:off x="3229026" y="809225"/>
            <a:ext cx="4339411" cy="12862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pic>
        <p:nvPicPr>
          <p:cNvPr id="166" name="Google Shape;166;p24"/>
          <p:cNvPicPr preferRelativeResize="0"/>
          <p:nvPr/>
        </p:nvPicPr>
        <p:blipFill>
          <a:blip r:embed="rId3">
            <a:alphaModFix amt="5000"/>
          </a:blip>
          <a:stretch>
            <a:fillRect/>
          </a:stretch>
        </p:blipFill>
        <p:spPr>
          <a:xfrm>
            <a:off x="0" y="0"/>
            <a:ext cx="9144001" cy="5143501"/>
          </a:xfrm>
          <a:prstGeom prst="rect">
            <a:avLst/>
          </a:prstGeom>
          <a:noFill/>
          <a:ln>
            <a:noFill/>
          </a:ln>
        </p:spPr>
      </p:pic>
      <p:pic>
        <p:nvPicPr>
          <p:cNvPr id="167" name="Google Shape;167;p24"/>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168" name="Google Shape;168;p24"/>
          <p:cNvSpPr txBox="1"/>
          <p:nvPr/>
        </p:nvSpPr>
        <p:spPr>
          <a:xfrm>
            <a:off x="202199" y="2326500"/>
            <a:ext cx="2670000" cy="49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Calibri"/>
                <a:ea typeface="Calibri"/>
                <a:cs typeface="Calibri"/>
                <a:sym typeface="Calibri"/>
              </a:rPr>
              <a:t>Kesimpulan</a:t>
            </a:r>
            <a:endParaRPr b="1" sz="2500">
              <a:latin typeface="Calibri"/>
              <a:ea typeface="Calibri"/>
              <a:cs typeface="Calibri"/>
              <a:sym typeface="Calibri"/>
            </a:endParaRPr>
          </a:p>
        </p:txBody>
      </p:sp>
      <p:cxnSp>
        <p:nvCxnSpPr>
          <p:cNvPr id="169" name="Google Shape;169;p24"/>
          <p:cNvCxnSpPr/>
          <p:nvPr/>
        </p:nvCxnSpPr>
        <p:spPr>
          <a:xfrm>
            <a:off x="16450" y="995775"/>
            <a:ext cx="0" cy="2987400"/>
          </a:xfrm>
          <a:prstGeom prst="straightConnector1">
            <a:avLst/>
          </a:prstGeom>
          <a:noFill/>
          <a:ln cap="flat" cmpd="sng" w="38100">
            <a:solidFill>
              <a:schemeClr val="dk2"/>
            </a:solidFill>
            <a:prstDash val="solid"/>
            <a:round/>
            <a:headEnd len="med" w="med" type="none"/>
            <a:tailEnd len="med" w="med" type="none"/>
          </a:ln>
        </p:spPr>
      </p:cxnSp>
      <p:sp>
        <p:nvSpPr>
          <p:cNvPr id="170" name="Google Shape;170;p24"/>
          <p:cNvSpPr txBox="1"/>
          <p:nvPr/>
        </p:nvSpPr>
        <p:spPr>
          <a:xfrm>
            <a:off x="2872200" y="3296400"/>
            <a:ext cx="44454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t>Cluster 1</a:t>
            </a:r>
            <a:r>
              <a:rPr lang="en" sz="1200"/>
              <a:t> </a:t>
            </a:r>
            <a:r>
              <a:rPr lang="en" sz="1200"/>
              <a:t>Frugal Shoppers</a:t>
            </a:r>
            <a:endParaRPr sz="1200"/>
          </a:p>
          <a:p>
            <a:pPr indent="0" lvl="0" marL="0" rtl="0" algn="l">
              <a:spcBef>
                <a:spcPts val="0"/>
              </a:spcBef>
              <a:spcAft>
                <a:spcPts val="0"/>
              </a:spcAft>
              <a:buNone/>
            </a:pPr>
            <a:r>
              <a:rPr lang="en" sz="1200"/>
              <a:t>Low Density, Quantity, and Total Shopping</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 sz="1200"/>
              <a:t>Cluster 0</a:t>
            </a:r>
            <a:r>
              <a:rPr lang="en" sz="1200"/>
              <a:t> Regular Shoppers</a:t>
            </a:r>
            <a:endParaRPr sz="1200"/>
          </a:p>
          <a:p>
            <a:pPr indent="0" lvl="0" marL="0" rtl="0" algn="l">
              <a:spcBef>
                <a:spcPts val="0"/>
              </a:spcBef>
              <a:spcAft>
                <a:spcPts val="0"/>
              </a:spcAft>
              <a:buNone/>
            </a:pPr>
            <a:r>
              <a:rPr lang="en" sz="1200"/>
              <a:t>Moderate Density, Quantity, and Total Shopping</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 sz="1200"/>
              <a:t>Cluster 2</a:t>
            </a:r>
            <a:r>
              <a:rPr lang="en" sz="1200"/>
              <a:t> Frequent Spenders</a:t>
            </a:r>
            <a:endParaRPr sz="1200"/>
          </a:p>
          <a:p>
            <a:pPr indent="0" lvl="0" marL="0" rtl="0" algn="l">
              <a:spcBef>
                <a:spcPts val="0"/>
              </a:spcBef>
              <a:spcAft>
                <a:spcPts val="0"/>
              </a:spcAft>
              <a:buNone/>
            </a:pPr>
            <a:r>
              <a:rPr lang="en" sz="1200"/>
              <a:t>Varying Density, Quantity, and Total Shopping</a:t>
            </a:r>
            <a:endParaRPr sz="1200"/>
          </a:p>
          <a:p>
            <a:pPr indent="0" lvl="0" marL="0" rtl="0" algn="l">
              <a:spcBef>
                <a:spcPts val="0"/>
              </a:spcBef>
              <a:spcAft>
                <a:spcPts val="0"/>
              </a:spcAft>
              <a:buNone/>
            </a:pPr>
            <a:r>
              <a:t/>
            </a:r>
            <a:endParaRPr sz="1200"/>
          </a:p>
        </p:txBody>
      </p:sp>
      <p:pic>
        <p:nvPicPr>
          <p:cNvPr id="171" name="Google Shape;171;p24"/>
          <p:cNvPicPr preferRelativeResize="0"/>
          <p:nvPr/>
        </p:nvPicPr>
        <p:blipFill>
          <a:blip r:embed="rId5">
            <a:alphaModFix/>
          </a:blip>
          <a:stretch>
            <a:fillRect/>
          </a:stretch>
        </p:blipFill>
        <p:spPr>
          <a:xfrm>
            <a:off x="2872200" y="306822"/>
            <a:ext cx="4584850" cy="276601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id="176" name="Google Shape;176;p25"/>
          <p:cNvPicPr preferRelativeResize="0"/>
          <p:nvPr/>
        </p:nvPicPr>
        <p:blipFill>
          <a:blip r:embed="rId3">
            <a:alphaModFix amt="5000"/>
          </a:blip>
          <a:stretch>
            <a:fillRect/>
          </a:stretch>
        </p:blipFill>
        <p:spPr>
          <a:xfrm>
            <a:off x="0" y="0"/>
            <a:ext cx="9144001" cy="5143501"/>
          </a:xfrm>
          <a:prstGeom prst="rect">
            <a:avLst/>
          </a:prstGeom>
          <a:noFill/>
          <a:ln>
            <a:noFill/>
          </a:ln>
        </p:spPr>
      </p:pic>
      <p:sp>
        <p:nvSpPr>
          <p:cNvPr id="177" name="Google Shape;177;p25"/>
          <p:cNvSpPr txBox="1"/>
          <p:nvPr/>
        </p:nvSpPr>
        <p:spPr>
          <a:xfrm>
            <a:off x="340500" y="1899838"/>
            <a:ext cx="8463000" cy="954300"/>
          </a:xfrm>
          <a:prstGeom prst="rect">
            <a:avLst/>
          </a:prstGeom>
          <a:noFill/>
          <a:ln>
            <a:noFill/>
          </a:ln>
          <a:effectLst>
            <a:outerShdw blurRad="57150" rotWithShape="0" algn="bl" dir="2820000" dist="19050">
              <a:srgbClr val="B7B7B7">
                <a:alpha val="86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5000">
                <a:latin typeface="Rubik"/>
                <a:ea typeface="Rubik"/>
                <a:cs typeface="Rubik"/>
                <a:sym typeface="Rubik"/>
              </a:rPr>
              <a:t>Other Challenge</a:t>
            </a:r>
            <a:endParaRPr b="1" sz="5000">
              <a:latin typeface="Rubik"/>
              <a:ea typeface="Rubik"/>
              <a:cs typeface="Rubik"/>
              <a:sym typeface="Rubik"/>
            </a:endParaRPr>
          </a:p>
        </p:txBody>
      </p:sp>
      <p:pic>
        <p:nvPicPr>
          <p:cNvPr id="178" name="Google Shape;178;p25"/>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179" name="Google Shape;179;p25"/>
          <p:cNvSpPr txBox="1"/>
          <p:nvPr/>
        </p:nvSpPr>
        <p:spPr>
          <a:xfrm>
            <a:off x="340500" y="2843463"/>
            <a:ext cx="8376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Rubik"/>
                <a:ea typeface="Rubik"/>
                <a:cs typeface="Rubik"/>
                <a:sym typeface="Rubik"/>
              </a:rPr>
              <a:t>Include : </a:t>
            </a:r>
            <a:endParaRPr>
              <a:latin typeface="Rubik"/>
              <a:ea typeface="Rubik"/>
              <a:cs typeface="Rubik"/>
              <a:sym typeface="Rubik"/>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pic>
        <p:nvPicPr>
          <p:cNvPr id="184" name="Google Shape;184;p26"/>
          <p:cNvPicPr preferRelativeResize="0"/>
          <p:nvPr/>
        </p:nvPicPr>
        <p:blipFill>
          <a:blip r:embed="rId3">
            <a:alphaModFix amt="5000"/>
          </a:blip>
          <a:stretch>
            <a:fillRect/>
          </a:stretch>
        </p:blipFill>
        <p:spPr>
          <a:xfrm>
            <a:off x="0" y="0"/>
            <a:ext cx="9144001" cy="5143501"/>
          </a:xfrm>
          <a:prstGeom prst="rect">
            <a:avLst/>
          </a:prstGeom>
          <a:noFill/>
          <a:ln>
            <a:noFill/>
          </a:ln>
        </p:spPr>
      </p:pic>
      <p:sp>
        <p:nvSpPr>
          <p:cNvPr id="185" name="Google Shape;185;p26"/>
          <p:cNvSpPr txBox="1"/>
          <p:nvPr/>
        </p:nvSpPr>
        <p:spPr>
          <a:xfrm>
            <a:off x="828875" y="143300"/>
            <a:ext cx="3418500" cy="708000"/>
          </a:xfrm>
          <a:prstGeom prst="rect">
            <a:avLst/>
          </a:prstGeom>
          <a:noFill/>
          <a:ln>
            <a:noFill/>
          </a:ln>
          <a:effectLst>
            <a:outerShdw blurRad="57150" rotWithShape="0" algn="bl" dir="2820000" dist="19050">
              <a:srgbClr val="B7B7B7">
                <a:alpha val="86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3400">
                <a:latin typeface="Rubik"/>
                <a:ea typeface="Rubik"/>
                <a:cs typeface="Rubik"/>
                <a:sym typeface="Rubik"/>
              </a:rPr>
              <a:t>Data Ingestion</a:t>
            </a:r>
            <a:endParaRPr b="1" sz="3400">
              <a:latin typeface="Rubik"/>
              <a:ea typeface="Rubik"/>
              <a:cs typeface="Rubik"/>
              <a:sym typeface="Rubik"/>
            </a:endParaRPr>
          </a:p>
        </p:txBody>
      </p:sp>
      <p:pic>
        <p:nvPicPr>
          <p:cNvPr id="186" name="Google Shape;186;p26"/>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187" name="Google Shape;187;p26"/>
          <p:cNvSpPr txBox="1"/>
          <p:nvPr/>
        </p:nvSpPr>
        <p:spPr>
          <a:xfrm>
            <a:off x="7317600" y="2215613"/>
            <a:ext cx="1146900" cy="8313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latin typeface="Rubik"/>
                <a:ea typeface="Rubik"/>
                <a:cs typeface="Rubik"/>
                <a:sym typeface="Rubik"/>
              </a:rPr>
              <a:t>Tools:</a:t>
            </a:r>
            <a:r>
              <a:rPr lang="en">
                <a:latin typeface="Rubik"/>
                <a:ea typeface="Rubik"/>
                <a:cs typeface="Rubik"/>
                <a:sym typeface="Rubik"/>
              </a:rPr>
              <a:t> </a:t>
            </a:r>
            <a:r>
              <a:rPr i="1" lang="en">
                <a:latin typeface="Rubik"/>
                <a:ea typeface="Rubik"/>
                <a:cs typeface="Rubik"/>
                <a:sym typeface="Rubik"/>
              </a:rPr>
              <a:t>dbeaver,</a:t>
            </a:r>
            <a:endParaRPr i="1">
              <a:latin typeface="Rubik"/>
              <a:ea typeface="Rubik"/>
              <a:cs typeface="Rubik"/>
              <a:sym typeface="Rubik"/>
            </a:endParaRPr>
          </a:p>
          <a:p>
            <a:pPr indent="0" lvl="0" marL="0" rtl="0" algn="just">
              <a:spcBef>
                <a:spcPts val="0"/>
              </a:spcBef>
              <a:spcAft>
                <a:spcPts val="0"/>
              </a:spcAft>
              <a:buNone/>
            </a:pPr>
            <a:r>
              <a:rPr i="1" lang="en">
                <a:latin typeface="Rubik"/>
                <a:ea typeface="Rubik"/>
                <a:cs typeface="Rubik"/>
                <a:sym typeface="Rubik"/>
              </a:rPr>
              <a:t>postgresql</a:t>
            </a:r>
            <a:endParaRPr i="1">
              <a:latin typeface="Rubik"/>
              <a:ea typeface="Rubik"/>
              <a:cs typeface="Rubik"/>
              <a:sym typeface="Rubik"/>
            </a:endParaRPr>
          </a:p>
        </p:txBody>
      </p:sp>
      <p:pic>
        <p:nvPicPr>
          <p:cNvPr id="188" name="Google Shape;188;p26"/>
          <p:cNvPicPr preferRelativeResize="0"/>
          <p:nvPr/>
        </p:nvPicPr>
        <p:blipFill>
          <a:blip r:embed="rId5">
            <a:alphaModFix/>
          </a:blip>
          <a:stretch>
            <a:fillRect/>
          </a:stretch>
        </p:blipFill>
        <p:spPr>
          <a:xfrm>
            <a:off x="979500" y="891250"/>
            <a:ext cx="6151657" cy="3480025"/>
          </a:xfrm>
          <a:prstGeom prst="rect">
            <a:avLst/>
          </a:prstGeom>
          <a:noFill/>
          <a:ln>
            <a:noFill/>
          </a:ln>
        </p:spPr>
      </p:pic>
      <p:sp>
        <p:nvSpPr>
          <p:cNvPr id="189" name="Google Shape;189;p26"/>
          <p:cNvSpPr txBox="1"/>
          <p:nvPr/>
        </p:nvSpPr>
        <p:spPr>
          <a:xfrm>
            <a:off x="903300" y="4428000"/>
            <a:ext cx="7737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alibri"/>
                <a:ea typeface="Calibri"/>
                <a:cs typeface="Calibri"/>
                <a:sym typeface="Calibri"/>
              </a:rPr>
              <a:t>P</a:t>
            </a:r>
            <a:r>
              <a:rPr lang="en">
                <a:latin typeface="Calibri"/>
                <a:ea typeface="Calibri"/>
                <a:cs typeface="Calibri"/>
                <a:sym typeface="Calibri"/>
              </a:rPr>
              <a:t>rocess of </a:t>
            </a:r>
            <a:r>
              <a:rPr i="1" lang="en">
                <a:latin typeface="Calibri"/>
                <a:ea typeface="Calibri"/>
                <a:cs typeface="Calibri"/>
                <a:sym typeface="Calibri"/>
              </a:rPr>
              <a:t>importing</a:t>
            </a:r>
            <a:r>
              <a:rPr lang="en">
                <a:latin typeface="Calibri"/>
                <a:ea typeface="Calibri"/>
                <a:cs typeface="Calibri"/>
                <a:sym typeface="Calibri"/>
              </a:rPr>
              <a:t> and </a:t>
            </a:r>
            <a:r>
              <a:rPr i="1" lang="en">
                <a:latin typeface="Calibri"/>
                <a:ea typeface="Calibri"/>
                <a:cs typeface="Calibri"/>
                <a:sym typeface="Calibri"/>
              </a:rPr>
              <a:t>loading</a:t>
            </a:r>
            <a:r>
              <a:rPr lang="en">
                <a:latin typeface="Calibri"/>
                <a:ea typeface="Calibri"/>
                <a:cs typeface="Calibri"/>
                <a:sym typeface="Calibri"/>
              </a:rPr>
              <a:t> data from various sources into a single storage medium, such as a data warehouse, data mart, or database, where it can be accessed and analyzed</a:t>
            </a:r>
            <a:endParaRPr>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pic>
        <p:nvPicPr>
          <p:cNvPr id="194" name="Google Shape;194;p27"/>
          <p:cNvPicPr preferRelativeResize="0"/>
          <p:nvPr/>
        </p:nvPicPr>
        <p:blipFill>
          <a:blip r:embed="rId3">
            <a:alphaModFix amt="5000"/>
          </a:blip>
          <a:stretch>
            <a:fillRect/>
          </a:stretch>
        </p:blipFill>
        <p:spPr>
          <a:xfrm>
            <a:off x="0" y="0"/>
            <a:ext cx="9144001" cy="5143501"/>
          </a:xfrm>
          <a:prstGeom prst="rect">
            <a:avLst/>
          </a:prstGeom>
          <a:noFill/>
          <a:ln>
            <a:noFill/>
          </a:ln>
        </p:spPr>
      </p:pic>
      <p:sp>
        <p:nvSpPr>
          <p:cNvPr id="195" name="Google Shape;195;p27"/>
          <p:cNvSpPr txBox="1"/>
          <p:nvPr/>
        </p:nvSpPr>
        <p:spPr>
          <a:xfrm>
            <a:off x="587875" y="126525"/>
            <a:ext cx="6302400" cy="708000"/>
          </a:xfrm>
          <a:prstGeom prst="rect">
            <a:avLst/>
          </a:prstGeom>
          <a:noFill/>
          <a:ln>
            <a:noFill/>
          </a:ln>
          <a:effectLst>
            <a:outerShdw blurRad="57150" rotWithShape="0" algn="bl" dir="2820000" dist="19050">
              <a:srgbClr val="B7B7B7">
                <a:alpha val="86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3400">
                <a:latin typeface="Rubik"/>
                <a:ea typeface="Rubik"/>
                <a:cs typeface="Rubik"/>
                <a:sym typeface="Rubik"/>
              </a:rPr>
              <a:t>Exploratory</a:t>
            </a:r>
            <a:r>
              <a:rPr b="1" lang="en" sz="3400">
                <a:latin typeface="Rubik"/>
                <a:ea typeface="Rubik"/>
                <a:cs typeface="Rubik"/>
                <a:sym typeface="Rubik"/>
              </a:rPr>
              <a:t> Data Analysis</a:t>
            </a:r>
            <a:endParaRPr b="1" sz="3400">
              <a:latin typeface="Rubik"/>
              <a:ea typeface="Rubik"/>
              <a:cs typeface="Rubik"/>
              <a:sym typeface="Rubik"/>
            </a:endParaRPr>
          </a:p>
        </p:txBody>
      </p:sp>
      <p:pic>
        <p:nvPicPr>
          <p:cNvPr id="196" name="Google Shape;196;p27"/>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pic>
        <p:nvPicPr>
          <p:cNvPr id="197" name="Google Shape;197;p27"/>
          <p:cNvPicPr preferRelativeResize="0"/>
          <p:nvPr/>
        </p:nvPicPr>
        <p:blipFill>
          <a:blip r:embed="rId5">
            <a:alphaModFix/>
          </a:blip>
          <a:stretch>
            <a:fillRect/>
          </a:stretch>
        </p:blipFill>
        <p:spPr>
          <a:xfrm>
            <a:off x="825351" y="736300"/>
            <a:ext cx="3181350" cy="819150"/>
          </a:xfrm>
          <a:prstGeom prst="rect">
            <a:avLst/>
          </a:prstGeom>
          <a:noFill/>
          <a:ln>
            <a:noFill/>
          </a:ln>
        </p:spPr>
      </p:pic>
      <p:pic>
        <p:nvPicPr>
          <p:cNvPr id="198" name="Google Shape;198;p27"/>
          <p:cNvPicPr preferRelativeResize="0"/>
          <p:nvPr/>
        </p:nvPicPr>
        <p:blipFill>
          <a:blip r:embed="rId6">
            <a:alphaModFix/>
          </a:blip>
          <a:stretch>
            <a:fillRect/>
          </a:stretch>
        </p:blipFill>
        <p:spPr>
          <a:xfrm>
            <a:off x="825350" y="1722600"/>
            <a:ext cx="3181350" cy="838200"/>
          </a:xfrm>
          <a:prstGeom prst="rect">
            <a:avLst/>
          </a:prstGeom>
          <a:noFill/>
          <a:ln>
            <a:noFill/>
          </a:ln>
        </p:spPr>
      </p:pic>
      <p:pic>
        <p:nvPicPr>
          <p:cNvPr id="199" name="Google Shape;199;p27"/>
          <p:cNvPicPr preferRelativeResize="0"/>
          <p:nvPr/>
        </p:nvPicPr>
        <p:blipFill>
          <a:blip r:embed="rId7">
            <a:alphaModFix/>
          </a:blip>
          <a:stretch>
            <a:fillRect/>
          </a:stretch>
        </p:blipFill>
        <p:spPr>
          <a:xfrm>
            <a:off x="825350" y="2720238"/>
            <a:ext cx="3181350" cy="1076325"/>
          </a:xfrm>
          <a:prstGeom prst="rect">
            <a:avLst/>
          </a:prstGeom>
          <a:noFill/>
          <a:ln>
            <a:noFill/>
          </a:ln>
        </p:spPr>
      </p:pic>
      <p:pic>
        <p:nvPicPr>
          <p:cNvPr id="200" name="Google Shape;200;p27"/>
          <p:cNvPicPr preferRelativeResize="0"/>
          <p:nvPr/>
        </p:nvPicPr>
        <p:blipFill>
          <a:blip r:embed="rId8">
            <a:alphaModFix/>
          </a:blip>
          <a:stretch>
            <a:fillRect/>
          </a:stretch>
        </p:blipFill>
        <p:spPr>
          <a:xfrm>
            <a:off x="825350" y="3955988"/>
            <a:ext cx="3181350" cy="1076325"/>
          </a:xfrm>
          <a:prstGeom prst="rect">
            <a:avLst/>
          </a:prstGeom>
          <a:noFill/>
          <a:ln>
            <a:noFill/>
          </a:ln>
        </p:spPr>
      </p:pic>
      <p:pic>
        <p:nvPicPr>
          <p:cNvPr id="201" name="Google Shape;201;p27"/>
          <p:cNvPicPr preferRelativeResize="0"/>
          <p:nvPr/>
        </p:nvPicPr>
        <p:blipFill>
          <a:blip r:embed="rId9">
            <a:alphaModFix/>
          </a:blip>
          <a:stretch>
            <a:fillRect/>
          </a:stretch>
        </p:blipFill>
        <p:spPr>
          <a:xfrm>
            <a:off x="5163375" y="2796425"/>
            <a:ext cx="3716375" cy="1076350"/>
          </a:xfrm>
          <a:prstGeom prst="rect">
            <a:avLst/>
          </a:prstGeom>
          <a:noFill/>
          <a:ln>
            <a:noFill/>
          </a:ln>
        </p:spPr>
      </p:pic>
      <p:pic>
        <p:nvPicPr>
          <p:cNvPr id="202" name="Google Shape;202;p27"/>
          <p:cNvPicPr preferRelativeResize="0"/>
          <p:nvPr/>
        </p:nvPicPr>
        <p:blipFill>
          <a:blip r:embed="rId10">
            <a:alphaModFix/>
          </a:blip>
          <a:stretch>
            <a:fillRect/>
          </a:stretch>
        </p:blipFill>
        <p:spPr>
          <a:xfrm>
            <a:off x="5163375" y="3956000"/>
            <a:ext cx="3716375" cy="1076300"/>
          </a:xfrm>
          <a:prstGeom prst="rect">
            <a:avLst/>
          </a:prstGeom>
          <a:noFill/>
          <a:ln>
            <a:noFill/>
          </a:ln>
        </p:spPr>
      </p:pic>
      <p:pic>
        <p:nvPicPr>
          <p:cNvPr id="203" name="Google Shape;203;p27"/>
          <p:cNvPicPr preferRelativeResize="0"/>
          <p:nvPr/>
        </p:nvPicPr>
        <p:blipFill>
          <a:blip r:embed="rId11">
            <a:alphaModFix/>
          </a:blip>
          <a:stretch>
            <a:fillRect/>
          </a:stretch>
        </p:blipFill>
        <p:spPr>
          <a:xfrm>
            <a:off x="5163375" y="717250"/>
            <a:ext cx="3716376" cy="921350"/>
          </a:xfrm>
          <a:prstGeom prst="rect">
            <a:avLst/>
          </a:prstGeom>
          <a:noFill/>
          <a:ln>
            <a:noFill/>
          </a:ln>
        </p:spPr>
      </p:pic>
      <p:pic>
        <p:nvPicPr>
          <p:cNvPr id="204" name="Google Shape;204;p27"/>
          <p:cNvPicPr preferRelativeResize="0"/>
          <p:nvPr/>
        </p:nvPicPr>
        <p:blipFill>
          <a:blip r:embed="rId12">
            <a:alphaModFix/>
          </a:blip>
          <a:stretch>
            <a:fillRect/>
          </a:stretch>
        </p:blipFill>
        <p:spPr>
          <a:xfrm>
            <a:off x="5163374" y="1681133"/>
            <a:ext cx="3716376" cy="1073529"/>
          </a:xfrm>
          <a:prstGeom prst="rect">
            <a:avLst/>
          </a:prstGeom>
          <a:noFill/>
          <a:ln>
            <a:noFill/>
          </a:ln>
        </p:spPr>
      </p:pic>
      <p:cxnSp>
        <p:nvCxnSpPr>
          <p:cNvPr id="205" name="Google Shape;205;p27"/>
          <p:cNvCxnSpPr>
            <a:stCxn id="197" idx="3"/>
            <a:endCxn id="203" idx="1"/>
          </p:cNvCxnSpPr>
          <p:nvPr/>
        </p:nvCxnSpPr>
        <p:spPr>
          <a:xfrm>
            <a:off x="4006701" y="1145875"/>
            <a:ext cx="1156800" cy="32100"/>
          </a:xfrm>
          <a:prstGeom prst="straightConnector1">
            <a:avLst/>
          </a:prstGeom>
          <a:noFill/>
          <a:ln cap="flat" cmpd="sng" w="9525">
            <a:solidFill>
              <a:schemeClr val="dk2"/>
            </a:solidFill>
            <a:prstDash val="solid"/>
            <a:round/>
            <a:headEnd len="med" w="med" type="none"/>
            <a:tailEnd len="med" w="med" type="triangle"/>
          </a:ln>
        </p:spPr>
      </p:cxnSp>
      <p:cxnSp>
        <p:nvCxnSpPr>
          <p:cNvPr id="206" name="Google Shape;206;p27"/>
          <p:cNvCxnSpPr>
            <a:stCxn id="198" idx="3"/>
            <a:endCxn id="204" idx="1"/>
          </p:cNvCxnSpPr>
          <p:nvPr/>
        </p:nvCxnSpPr>
        <p:spPr>
          <a:xfrm>
            <a:off x="4006700" y="2141700"/>
            <a:ext cx="1156800" cy="76200"/>
          </a:xfrm>
          <a:prstGeom prst="straightConnector1">
            <a:avLst/>
          </a:prstGeom>
          <a:noFill/>
          <a:ln cap="flat" cmpd="sng" w="9525">
            <a:solidFill>
              <a:schemeClr val="dk2"/>
            </a:solidFill>
            <a:prstDash val="solid"/>
            <a:round/>
            <a:headEnd len="med" w="med" type="none"/>
            <a:tailEnd len="med" w="med" type="triangle"/>
          </a:ln>
        </p:spPr>
      </p:cxnSp>
      <p:cxnSp>
        <p:nvCxnSpPr>
          <p:cNvPr id="207" name="Google Shape;207;p27"/>
          <p:cNvCxnSpPr>
            <a:stCxn id="199" idx="3"/>
            <a:endCxn id="201" idx="1"/>
          </p:cNvCxnSpPr>
          <p:nvPr/>
        </p:nvCxnSpPr>
        <p:spPr>
          <a:xfrm>
            <a:off x="4006700" y="3258400"/>
            <a:ext cx="1156800" cy="76200"/>
          </a:xfrm>
          <a:prstGeom prst="straightConnector1">
            <a:avLst/>
          </a:prstGeom>
          <a:noFill/>
          <a:ln cap="flat" cmpd="sng" w="9525">
            <a:solidFill>
              <a:schemeClr val="dk2"/>
            </a:solidFill>
            <a:prstDash val="solid"/>
            <a:round/>
            <a:headEnd len="med" w="med" type="none"/>
            <a:tailEnd len="med" w="med" type="triangle"/>
          </a:ln>
        </p:spPr>
      </p:cxnSp>
      <p:cxnSp>
        <p:nvCxnSpPr>
          <p:cNvPr id="208" name="Google Shape;208;p27"/>
          <p:cNvCxnSpPr>
            <a:stCxn id="200" idx="3"/>
            <a:endCxn id="202" idx="1"/>
          </p:cNvCxnSpPr>
          <p:nvPr/>
        </p:nvCxnSpPr>
        <p:spPr>
          <a:xfrm>
            <a:off x="4006700" y="4494150"/>
            <a:ext cx="11568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pic>
        <p:nvPicPr>
          <p:cNvPr id="213" name="Google Shape;213;p28"/>
          <p:cNvPicPr preferRelativeResize="0"/>
          <p:nvPr/>
        </p:nvPicPr>
        <p:blipFill>
          <a:blip r:embed="rId3">
            <a:alphaModFix amt="5000"/>
          </a:blip>
          <a:stretch>
            <a:fillRect/>
          </a:stretch>
        </p:blipFill>
        <p:spPr>
          <a:xfrm>
            <a:off x="0" y="0"/>
            <a:ext cx="9144001" cy="5143501"/>
          </a:xfrm>
          <a:prstGeom prst="rect">
            <a:avLst/>
          </a:prstGeom>
          <a:noFill/>
          <a:ln>
            <a:noFill/>
          </a:ln>
        </p:spPr>
      </p:pic>
      <p:pic>
        <p:nvPicPr>
          <p:cNvPr id="214" name="Google Shape;214;p28"/>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pic>
        <p:nvPicPr>
          <p:cNvPr id="215" name="Google Shape;215;p28"/>
          <p:cNvPicPr preferRelativeResize="0"/>
          <p:nvPr/>
        </p:nvPicPr>
        <p:blipFill>
          <a:blip r:embed="rId5">
            <a:alphaModFix/>
          </a:blip>
          <a:stretch>
            <a:fillRect/>
          </a:stretch>
        </p:blipFill>
        <p:spPr>
          <a:xfrm>
            <a:off x="0" y="0"/>
            <a:ext cx="7317600" cy="5143500"/>
          </a:xfrm>
          <a:prstGeom prst="rect">
            <a:avLst/>
          </a:prstGeom>
          <a:noFill/>
          <a:ln>
            <a:noFill/>
          </a:ln>
        </p:spPr>
      </p:pic>
      <p:sp>
        <p:nvSpPr>
          <p:cNvPr id="216" name="Google Shape;216;p28"/>
          <p:cNvSpPr txBox="1"/>
          <p:nvPr/>
        </p:nvSpPr>
        <p:spPr>
          <a:xfrm>
            <a:off x="7413875" y="1176825"/>
            <a:ext cx="1679700" cy="360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Calibri"/>
                <a:ea typeface="Calibri"/>
                <a:cs typeface="Calibri"/>
                <a:sym typeface="Calibri"/>
              </a:rPr>
              <a:t>Tableau Dashboard</a:t>
            </a:r>
            <a:endParaRPr b="1">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9FAB"/>
        </a:solidFill>
      </p:bgPr>
    </p:bg>
    <p:spTree>
      <p:nvGrpSpPr>
        <p:cNvPr id="220" name="Shape 220"/>
        <p:cNvGrpSpPr/>
        <p:nvPr/>
      </p:nvGrpSpPr>
      <p:grpSpPr>
        <a:xfrm>
          <a:off x="0" y="0"/>
          <a:ext cx="0" cy="0"/>
          <a:chOff x="0" y="0"/>
          <a:chExt cx="0" cy="0"/>
        </a:xfrm>
      </p:grpSpPr>
      <p:pic>
        <p:nvPicPr>
          <p:cNvPr id="221" name="Google Shape;221;p29"/>
          <p:cNvPicPr preferRelativeResize="0"/>
          <p:nvPr/>
        </p:nvPicPr>
        <p:blipFill>
          <a:blip r:embed="rId3">
            <a:alphaModFix amt="10000"/>
          </a:blip>
          <a:stretch>
            <a:fillRect/>
          </a:stretch>
        </p:blipFill>
        <p:spPr>
          <a:xfrm>
            <a:off x="0" y="0"/>
            <a:ext cx="9144001" cy="5143501"/>
          </a:xfrm>
          <a:prstGeom prst="rect">
            <a:avLst/>
          </a:prstGeom>
          <a:noFill/>
          <a:ln>
            <a:noFill/>
          </a:ln>
        </p:spPr>
      </p:pic>
      <p:pic>
        <p:nvPicPr>
          <p:cNvPr id="222" name="Google Shape;222;p29"/>
          <p:cNvPicPr preferRelativeResize="0"/>
          <p:nvPr/>
        </p:nvPicPr>
        <p:blipFill rotWithShape="1">
          <a:blip r:embed="rId4">
            <a:alphaModFix/>
          </a:blip>
          <a:srcRect b="0" l="0" r="0" t="0"/>
          <a:stretch/>
        </p:blipFill>
        <p:spPr>
          <a:xfrm>
            <a:off x="2895425" y="4262625"/>
            <a:ext cx="1399901" cy="541300"/>
          </a:xfrm>
          <a:prstGeom prst="rect">
            <a:avLst/>
          </a:prstGeom>
          <a:noFill/>
          <a:ln>
            <a:noFill/>
          </a:ln>
        </p:spPr>
      </p:pic>
      <p:sp>
        <p:nvSpPr>
          <p:cNvPr id="223" name="Google Shape;223;p29"/>
          <p:cNvSpPr txBox="1"/>
          <p:nvPr/>
        </p:nvSpPr>
        <p:spPr>
          <a:xfrm>
            <a:off x="2376000" y="1939850"/>
            <a:ext cx="4392000" cy="877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4500">
                <a:solidFill>
                  <a:schemeClr val="lt1"/>
                </a:solidFill>
                <a:latin typeface="Rubik"/>
                <a:ea typeface="Rubik"/>
                <a:cs typeface="Rubik"/>
                <a:sym typeface="Rubik"/>
              </a:rPr>
              <a:t>Thank You</a:t>
            </a:r>
            <a:endParaRPr sz="2000">
              <a:solidFill>
                <a:schemeClr val="lt1"/>
              </a:solidFill>
              <a:latin typeface="Rubik"/>
              <a:ea typeface="Rubik"/>
              <a:cs typeface="Rubik"/>
              <a:sym typeface="Rubik"/>
            </a:endParaRPr>
          </a:p>
        </p:txBody>
      </p:sp>
      <p:sp>
        <p:nvSpPr>
          <p:cNvPr id="224" name="Google Shape;224;p29"/>
          <p:cNvSpPr txBox="1"/>
          <p:nvPr/>
        </p:nvSpPr>
        <p:spPr>
          <a:xfrm>
            <a:off x="4314750" y="4248575"/>
            <a:ext cx="4578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solidFill>
                  <a:schemeClr val="lt1"/>
                </a:solidFill>
                <a:latin typeface="Rubik SemiBold"/>
                <a:ea typeface="Rubik SemiBold"/>
                <a:cs typeface="Rubik SemiBold"/>
                <a:sym typeface="Rubik SemiBold"/>
              </a:rPr>
              <a:t>X</a:t>
            </a:r>
            <a:endParaRPr sz="3000">
              <a:solidFill>
                <a:schemeClr val="lt1"/>
              </a:solidFill>
              <a:latin typeface="Rubik SemiBold"/>
              <a:ea typeface="Rubik SemiBold"/>
              <a:cs typeface="Rubik SemiBold"/>
              <a:sym typeface="Rubik SemiBold"/>
            </a:endParaRPr>
          </a:p>
        </p:txBody>
      </p:sp>
      <p:pic>
        <p:nvPicPr>
          <p:cNvPr id="225" name="Google Shape;225;p29"/>
          <p:cNvPicPr preferRelativeResize="0"/>
          <p:nvPr/>
        </p:nvPicPr>
        <p:blipFill>
          <a:blip r:embed="rId5">
            <a:alphaModFix/>
          </a:blip>
          <a:stretch>
            <a:fillRect/>
          </a:stretch>
        </p:blipFill>
        <p:spPr>
          <a:xfrm>
            <a:off x="4839488" y="4209575"/>
            <a:ext cx="1436160" cy="6474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pic>
        <p:nvPicPr>
          <p:cNvPr id="230" name="Google Shape;230;p30"/>
          <p:cNvPicPr preferRelativeResize="0"/>
          <p:nvPr/>
        </p:nvPicPr>
        <p:blipFill>
          <a:blip r:embed="rId3">
            <a:alphaModFix amt="5000"/>
          </a:blip>
          <a:stretch>
            <a:fillRect/>
          </a:stretch>
        </p:blipFill>
        <p:spPr>
          <a:xfrm>
            <a:off x="0" y="0"/>
            <a:ext cx="9144001" cy="5143501"/>
          </a:xfrm>
          <a:prstGeom prst="rect">
            <a:avLst/>
          </a:prstGeom>
          <a:noFill/>
          <a:ln>
            <a:noFill/>
          </a:ln>
        </p:spPr>
      </p:pic>
      <p:sp>
        <p:nvSpPr>
          <p:cNvPr id="231" name="Google Shape;231;p30"/>
          <p:cNvSpPr txBox="1"/>
          <p:nvPr/>
        </p:nvSpPr>
        <p:spPr>
          <a:xfrm>
            <a:off x="340500" y="1899838"/>
            <a:ext cx="8463000" cy="954300"/>
          </a:xfrm>
          <a:prstGeom prst="rect">
            <a:avLst/>
          </a:prstGeom>
          <a:noFill/>
          <a:ln>
            <a:noFill/>
          </a:ln>
          <a:effectLst>
            <a:outerShdw blurRad="57150" rotWithShape="0" algn="bl" dir="2820000" dist="19050">
              <a:srgbClr val="B7B7B7">
                <a:alpha val="86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5000">
                <a:latin typeface="Rubik"/>
                <a:ea typeface="Rubik"/>
                <a:cs typeface="Rubik"/>
                <a:sym typeface="Rubik"/>
              </a:rPr>
              <a:t>Video Presentation Here</a:t>
            </a:r>
            <a:endParaRPr b="1" sz="5000">
              <a:latin typeface="Rubik"/>
              <a:ea typeface="Rubik"/>
              <a:cs typeface="Rubik"/>
              <a:sym typeface="Rubik"/>
            </a:endParaRPr>
          </a:p>
        </p:txBody>
      </p:sp>
      <p:pic>
        <p:nvPicPr>
          <p:cNvPr id="232" name="Google Shape;232;p30"/>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233" name="Google Shape;233;p30"/>
          <p:cNvSpPr txBox="1"/>
          <p:nvPr/>
        </p:nvSpPr>
        <p:spPr>
          <a:xfrm>
            <a:off x="340500" y="2843463"/>
            <a:ext cx="8376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ubik"/>
                <a:ea typeface="Rubik"/>
                <a:cs typeface="Rubik"/>
                <a:sym typeface="Rubik"/>
              </a:rPr>
              <a:t>Please insert your link video here (https://youtu.be/OFriD7TmqiY)!</a:t>
            </a:r>
            <a:endParaRPr>
              <a:latin typeface="Rubik"/>
              <a:ea typeface="Rubik"/>
              <a:cs typeface="Rubik"/>
              <a:sym typeface="Rubik"/>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pic>
        <p:nvPicPr>
          <p:cNvPr id="67" name="Google Shape;67;p14"/>
          <p:cNvPicPr preferRelativeResize="0"/>
          <p:nvPr/>
        </p:nvPicPr>
        <p:blipFill>
          <a:blip r:embed="rId3">
            <a:alphaModFix amt="5000"/>
          </a:blip>
          <a:stretch>
            <a:fillRect/>
          </a:stretch>
        </p:blipFill>
        <p:spPr>
          <a:xfrm>
            <a:off x="0" y="0"/>
            <a:ext cx="9144001" cy="5143501"/>
          </a:xfrm>
          <a:prstGeom prst="rect">
            <a:avLst/>
          </a:prstGeom>
          <a:noFill/>
          <a:ln>
            <a:noFill/>
          </a:ln>
        </p:spPr>
      </p:pic>
      <p:pic>
        <p:nvPicPr>
          <p:cNvPr id="68" name="Google Shape;68;p14"/>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69" name="Google Shape;69;p14"/>
          <p:cNvSpPr/>
          <p:nvPr/>
        </p:nvSpPr>
        <p:spPr>
          <a:xfrm>
            <a:off x="0" y="0"/>
            <a:ext cx="4572000" cy="5143500"/>
          </a:xfrm>
          <a:prstGeom prst="rect">
            <a:avLst/>
          </a:prstGeom>
          <a:solidFill>
            <a:srgbClr val="019FAB">
              <a:alpha val="48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4"/>
          <p:cNvSpPr txBox="1"/>
          <p:nvPr/>
        </p:nvSpPr>
        <p:spPr>
          <a:xfrm>
            <a:off x="2528250" y="840975"/>
            <a:ext cx="2001600" cy="156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latin typeface="Rubik SemiBold"/>
                <a:ea typeface="Rubik SemiBold"/>
                <a:cs typeface="Rubik SemiBold"/>
                <a:sym typeface="Rubik SemiBold"/>
              </a:rPr>
              <a:t>Hussein</a:t>
            </a:r>
            <a:endParaRPr sz="3000">
              <a:latin typeface="Rubik SemiBold"/>
              <a:ea typeface="Rubik SemiBold"/>
              <a:cs typeface="Rubik SemiBold"/>
              <a:sym typeface="Rubik SemiBold"/>
            </a:endParaRPr>
          </a:p>
          <a:p>
            <a:pPr indent="0" lvl="0" marL="0" rtl="0" algn="l">
              <a:spcBef>
                <a:spcPts val="0"/>
              </a:spcBef>
              <a:spcAft>
                <a:spcPts val="0"/>
              </a:spcAft>
              <a:buNone/>
            </a:pPr>
            <a:r>
              <a:rPr lang="en" sz="3000">
                <a:latin typeface="Rubik SemiBold"/>
                <a:ea typeface="Rubik SemiBold"/>
                <a:cs typeface="Rubik SemiBold"/>
                <a:sym typeface="Rubik SemiBold"/>
              </a:rPr>
              <a:t>M.</a:t>
            </a:r>
            <a:endParaRPr sz="3000">
              <a:latin typeface="Rubik SemiBold"/>
              <a:ea typeface="Rubik SemiBold"/>
              <a:cs typeface="Rubik SemiBold"/>
              <a:sym typeface="Rubik SemiBold"/>
            </a:endParaRPr>
          </a:p>
          <a:p>
            <a:pPr indent="0" lvl="0" marL="0" rtl="0" algn="l">
              <a:spcBef>
                <a:spcPts val="0"/>
              </a:spcBef>
              <a:spcAft>
                <a:spcPts val="0"/>
              </a:spcAft>
              <a:buNone/>
            </a:pPr>
            <a:r>
              <a:rPr lang="en" sz="3000">
                <a:latin typeface="Rubik SemiBold"/>
                <a:ea typeface="Rubik SemiBold"/>
                <a:cs typeface="Rubik SemiBold"/>
                <a:sym typeface="Rubik SemiBold"/>
              </a:rPr>
              <a:t>Saefullah</a:t>
            </a:r>
            <a:endParaRPr sz="3000">
              <a:latin typeface="Rubik SemiBold"/>
              <a:ea typeface="Rubik SemiBold"/>
              <a:cs typeface="Rubik SemiBold"/>
              <a:sym typeface="Rubik SemiBold"/>
            </a:endParaRPr>
          </a:p>
        </p:txBody>
      </p:sp>
      <p:sp>
        <p:nvSpPr>
          <p:cNvPr id="71" name="Google Shape;71;p14"/>
          <p:cNvSpPr txBox="1"/>
          <p:nvPr/>
        </p:nvSpPr>
        <p:spPr>
          <a:xfrm>
            <a:off x="537850" y="2571750"/>
            <a:ext cx="35046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Rubik SemiBold"/>
                <a:ea typeface="Rubik SemiBold"/>
                <a:cs typeface="Rubik SemiBold"/>
                <a:sym typeface="Rubik SemiBold"/>
              </a:rPr>
              <a:t>About You</a:t>
            </a:r>
            <a:endParaRPr sz="2000">
              <a:latin typeface="Rubik SemiBold"/>
              <a:ea typeface="Rubik SemiBold"/>
              <a:cs typeface="Rubik SemiBold"/>
              <a:sym typeface="Rubik SemiBold"/>
            </a:endParaRPr>
          </a:p>
        </p:txBody>
      </p:sp>
      <p:sp>
        <p:nvSpPr>
          <p:cNvPr id="72" name="Google Shape;72;p14"/>
          <p:cNvSpPr txBox="1"/>
          <p:nvPr/>
        </p:nvSpPr>
        <p:spPr>
          <a:xfrm>
            <a:off x="4924425" y="1898338"/>
            <a:ext cx="35046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Rubik SemiBold"/>
                <a:ea typeface="Rubik SemiBold"/>
                <a:cs typeface="Rubik SemiBold"/>
                <a:sym typeface="Rubik SemiBold"/>
              </a:rPr>
              <a:t>Experience</a:t>
            </a:r>
            <a:endParaRPr sz="2000">
              <a:latin typeface="Rubik SemiBold"/>
              <a:ea typeface="Rubik SemiBold"/>
              <a:cs typeface="Rubik SemiBold"/>
              <a:sym typeface="Rubik SemiBold"/>
            </a:endParaRPr>
          </a:p>
        </p:txBody>
      </p:sp>
      <p:sp>
        <p:nvSpPr>
          <p:cNvPr id="73" name="Google Shape;73;p14"/>
          <p:cNvSpPr/>
          <p:nvPr/>
        </p:nvSpPr>
        <p:spPr>
          <a:xfrm>
            <a:off x="5019375" y="2610125"/>
            <a:ext cx="28500" cy="9918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4"/>
          <p:cNvSpPr/>
          <p:nvPr/>
        </p:nvSpPr>
        <p:spPr>
          <a:xfrm>
            <a:off x="4924425" y="2478050"/>
            <a:ext cx="218400" cy="218400"/>
          </a:xfrm>
          <a:prstGeom prst="ellipse">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txBox="1"/>
          <p:nvPr/>
        </p:nvSpPr>
        <p:spPr>
          <a:xfrm>
            <a:off x="5218575" y="2387150"/>
            <a:ext cx="37401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alibri"/>
                <a:ea typeface="Calibri"/>
                <a:cs typeface="Calibri"/>
                <a:sym typeface="Calibri"/>
              </a:rPr>
              <a:t>Project-Based Virtual Intern By Rakamin</a:t>
            </a:r>
            <a:endParaRPr>
              <a:latin typeface="Calibri"/>
              <a:ea typeface="Calibri"/>
              <a:cs typeface="Calibri"/>
              <a:sym typeface="Calibri"/>
            </a:endParaRPr>
          </a:p>
          <a:p>
            <a:pPr indent="0" lvl="0" marL="0" rtl="0" algn="l">
              <a:spcBef>
                <a:spcPts val="0"/>
              </a:spcBef>
              <a:spcAft>
                <a:spcPts val="0"/>
              </a:spcAft>
              <a:buNone/>
            </a:pPr>
            <a:r>
              <a:rPr lang="en" sz="1100">
                <a:latin typeface="Calibri"/>
                <a:ea typeface="Calibri"/>
                <a:cs typeface="Calibri"/>
                <a:sym typeface="Calibri"/>
              </a:rPr>
              <a:t>Kalbe Nutritionals Data Scientist Project Based Internship Program (</a:t>
            </a:r>
            <a:r>
              <a:rPr i="1" lang="en" sz="1100">
                <a:latin typeface="Calibri"/>
                <a:ea typeface="Calibri"/>
                <a:cs typeface="Calibri"/>
                <a:sym typeface="Calibri"/>
              </a:rPr>
              <a:t>10/2023 - 10/2023</a:t>
            </a:r>
            <a:r>
              <a:rPr lang="en" sz="1100">
                <a:latin typeface="Calibri"/>
                <a:ea typeface="Calibri"/>
                <a:cs typeface="Calibri"/>
                <a:sym typeface="Calibri"/>
              </a:rPr>
              <a:t> ) - 1 Month</a:t>
            </a:r>
            <a:endParaRPr sz="1100">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
        <p:nvSpPr>
          <p:cNvPr id="76" name="Google Shape;76;p14"/>
          <p:cNvSpPr txBox="1"/>
          <p:nvPr/>
        </p:nvSpPr>
        <p:spPr>
          <a:xfrm>
            <a:off x="537850" y="3064350"/>
            <a:ext cx="3504600" cy="1477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200">
                <a:latin typeface="Calibri"/>
                <a:ea typeface="Calibri"/>
                <a:cs typeface="Calibri"/>
                <a:sym typeface="Calibri"/>
              </a:rPr>
              <a:t>I am a Fresh Graduate with Computer Science degree,  eager to embark on the next phase of my academic journey, where I plan to pursue further studies in My Interest Field which is AI, ML, and DL. As My goal is to contribute meaningful insights and innovative solutions to the challenges faced within this domain.</a:t>
            </a:r>
            <a:endParaRPr sz="1200">
              <a:latin typeface="Calibri"/>
              <a:ea typeface="Calibri"/>
              <a:cs typeface="Calibri"/>
              <a:sym typeface="Calibri"/>
            </a:endParaRPr>
          </a:p>
        </p:txBody>
      </p:sp>
      <p:pic>
        <p:nvPicPr>
          <p:cNvPr id="77" name="Google Shape;77;p14"/>
          <p:cNvPicPr preferRelativeResize="0"/>
          <p:nvPr/>
        </p:nvPicPr>
        <p:blipFill rotWithShape="1">
          <a:blip r:embed="rId5">
            <a:alphaModFix/>
          </a:blip>
          <a:srcRect b="35519" l="0" r="0" t="6243"/>
          <a:stretch/>
        </p:blipFill>
        <p:spPr>
          <a:xfrm>
            <a:off x="537850" y="470675"/>
            <a:ext cx="1899300" cy="1848900"/>
          </a:xfrm>
          <a:prstGeom prst="ellipse">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1" name="Shape 81"/>
        <p:cNvGrpSpPr/>
        <p:nvPr/>
      </p:nvGrpSpPr>
      <p:grpSpPr>
        <a:xfrm>
          <a:off x="0" y="0"/>
          <a:ext cx="0" cy="0"/>
          <a:chOff x="0" y="0"/>
          <a:chExt cx="0" cy="0"/>
        </a:xfrm>
      </p:grpSpPr>
      <p:sp>
        <p:nvSpPr>
          <p:cNvPr id="82" name="Google Shape;82;p15"/>
          <p:cNvSpPr txBox="1"/>
          <p:nvPr>
            <p:ph type="title"/>
          </p:nvPr>
        </p:nvSpPr>
        <p:spPr>
          <a:xfrm>
            <a:off x="608850" y="1578275"/>
            <a:ext cx="79263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990"/>
              <a:buNone/>
            </a:pPr>
            <a:r>
              <a:rPr b="1" lang="en" sz="3020">
                <a:solidFill>
                  <a:schemeClr val="lt1"/>
                </a:solidFill>
                <a:latin typeface="Rubik"/>
                <a:ea typeface="Rubik"/>
                <a:cs typeface="Rubik"/>
                <a:sym typeface="Rubik"/>
              </a:rPr>
              <a:t>Challenge</a:t>
            </a:r>
            <a:endParaRPr b="1" sz="3020">
              <a:solidFill>
                <a:schemeClr val="lt1"/>
              </a:solidFill>
              <a:latin typeface="Rubik"/>
              <a:ea typeface="Rubik"/>
              <a:cs typeface="Rubik"/>
              <a:sym typeface="Rubik"/>
            </a:endParaRPr>
          </a:p>
        </p:txBody>
      </p:sp>
      <p:sp>
        <p:nvSpPr>
          <p:cNvPr id="83" name="Google Shape;83;p15"/>
          <p:cNvSpPr txBox="1"/>
          <p:nvPr>
            <p:ph idx="1" type="body"/>
          </p:nvPr>
        </p:nvSpPr>
        <p:spPr>
          <a:xfrm>
            <a:off x="1250250" y="2258300"/>
            <a:ext cx="3358200" cy="961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b="1" lang="en" sz="1400">
                <a:solidFill>
                  <a:schemeClr val="lt1"/>
                </a:solidFill>
                <a:highlight>
                  <a:srgbClr val="FF0000"/>
                </a:highlight>
                <a:latin typeface="Rubik"/>
                <a:ea typeface="Rubik"/>
                <a:cs typeface="Rubik"/>
                <a:sym typeface="Rubik"/>
              </a:rPr>
              <a:t>Time </a:t>
            </a:r>
            <a:r>
              <a:rPr b="1" lang="en" sz="1400">
                <a:solidFill>
                  <a:schemeClr val="lt1"/>
                </a:solidFill>
                <a:highlight>
                  <a:srgbClr val="FF0000"/>
                </a:highlight>
                <a:latin typeface="Rubik"/>
                <a:ea typeface="Rubik"/>
                <a:cs typeface="Rubik"/>
                <a:sym typeface="Rubik"/>
              </a:rPr>
              <a:t>Series Analysis</a:t>
            </a:r>
            <a:endParaRPr b="1" sz="1400">
              <a:solidFill>
                <a:schemeClr val="lt1"/>
              </a:solidFill>
              <a:highlight>
                <a:srgbClr val="FF0000"/>
              </a:highlight>
              <a:latin typeface="Rubik"/>
              <a:ea typeface="Rubik"/>
              <a:cs typeface="Rubik"/>
              <a:sym typeface="Rubik"/>
            </a:endParaRPr>
          </a:p>
          <a:p>
            <a:pPr indent="0" lvl="0" marL="0" rtl="0" algn="ctr">
              <a:lnSpc>
                <a:spcPct val="100000"/>
              </a:lnSpc>
              <a:spcBef>
                <a:spcPts val="0"/>
              </a:spcBef>
              <a:spcAft>
                <a:spcPts val="0"/>
              </a:spcAft>
              <a:buClr>
                <a:schemeClr val="dk1"/>
              </a:buClr>
              <a:buSzPts val="1100"/>
              <a:buFont typeface="Arial"/>
              <a:buNone/>
            </a:pPr>
            <a:r>
              <a:t/>
            </a:r>
            <a:endParaRPr b="1" sz="1400">
              <a:solidFill>
                <a:schemeClr val="lt1"/>
              </a:solidFill>
              <a:highlight>
                <a:srgbClr val="FF0000"/>
              </a:highlight>
              <a:latin typeface="Rubik"/>
              <a:ea typeface="Rubik"/>
              <a:cs typeface="Rubik"/>
              <a:sym typeface="Rubik"/>
            </a:endParaRPr>
          </a:p>
          <a:p>
            <a:pPr indent="0" lvl="0" marL="0" rtl="0" algn="just">
              <a:lnSpc>
                <a:spcPct val="100000"/>
              </a:lnSpc>
              <a:spcBef>
                <a:spcPts val="0"/>
              </a:spcBef>
              <a:spcAft>
                <a:spcPts val="0"/>
              </a:spcAft>
              <a:buClr>
                <a:schemeClr val="dk1"/>
              </a:buClr>
              <a:buSzPts val="1100"/>
              <a:buFont typeface="Arial"/>
              <a:buNone/>
            </a:pPr>
            <a:r>
              <a:rPr lang="en" sz="1400">
                <a:solidFill>
                  <a:schemeClr val="lt1"/>
                </a:solidFill>
                <a:latin typeface="Calibri"/>
                <a:ea typeface="Calibri"/>
                <a:cs typeface="Calibri"/>
                <a:sym typeface="Calibri"/>
              </a:rPr>
              <a:t>be able to help </a:t>
            </a:r>
            <a:r>
              <a:rPr lang="en" sz="1400">
                <a:solidFill>
                  <a:schemeClr val="dk1"/>
                </a:solidFill>
                <a:latin typeface="Calibri"/>
                <a:ea typeface="Calibri"/>
                <a:cs typeface="Calibri"/>
                <a:sym typeface="Calibri"/>
              </a:rPr>
              <a:t>predict </a:t>
            </a:r>
            <a:r>
              <a:rPr lang="en" sz="1400">
                <a:solidFill>
                  <a:schemeClr val="lt1"/>
                </a:solidFill>
                <a:latin typeface="Calibri"/>
                <a:ea typeface="Calibri"/>
                <a:cs typeface="Calibri"/>
                <a:sym typeface="Calibri"/>
              </a:rPr>
              <a:t>the number of sales (quantity) of the total Kalbe products.</a:t>
            </a:r>
            <a:endParaRPr sz="1400">
              <a:solidFill>
                <a:schemeClr val="lt1"/>
              </a:solidFill>
              <a:latin typeface="Calibri"/>
              <a:ea typeface="Calibri"/>
              <a:cs typeface="Calibri"/>
              <a:sym typeface="Calibri"/>
            </a:endParaRPr>
          </a:p>
          <a:p>
            <a:pPr indent="0" lvl="0" marL="0" rtl="0" algn="ctr">
              <a:lnSpc>
                <a:spcPct val="100000"/>
              </a:lnSpc>
              <a:spcBef>
                <a:spcPts val="0"/>
              </a:spcBef>
              <a:spcAft>
                <a:spcPts val="0"/>
              </a:spcAft>
              <a:buClr>
                <a:schemeClr val="dk1"/>
              </a:buClr>
              <a:buSzPts val="1100"/>
              <a:buFont typeface="Arial"/>
              <a:buNone/>
            </a:pPr>
            <a:r>
              <a:t/>
            </a:r>
            <a:endParaRPr b="1" sz="1400">
              <a:solidFill>
                <a:schemeClr val="lt1"/>
              </a:solidFill>
              <a:highlight>
                <a:srgbClr val="FF0000"/>
              </a:highlight>
              <a:latin typeface="Rubik"/>
              <a:ea typeface="Rubik"/>
              <a:cs typeface="Rubik"/>
              <a:sym typeface="Rubik"/>
            </a:endParaRPr>
          </a:p>
        </p:txBody>
      </p:sp>
      <p:sp>
        <p:nvSpPr>
          <p:cNvPr id="84" name="Google Shape;84;p15"/>
          <p:cNvSpPr txBox="1"/>
          <p:nvPr>
            <p:ph idx="1" type="body"/>
          </p:nvPr>
        </p:nvSpPr>
        <p:spPr>
          <a:xfrm>
            <a:off x="4698450" y="2258300"/>
            <a:ext cx="3358200" cy="961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b="1" lang="en" sz="1400">
                <a:solidFill>
                  <a:schemeClr val="lt1"/>
                </a:solidFill>
                <a:highlight>
                  <a:srgbClr val="FF0000"/>
                </a:highlight>
                <a:latin typeface="Rubik"/>
                <a:ea typeface="Rubik"/>
                <a:cs typeface="Rubik"/>
                <a:sym typeface="Rubik"/>
              </a:rPr>
              <a:t>Clustering </a:t>
            </a:r>
            <a:endParaRPr b="1" sz="1400">
              <a:solidFill>
                <a:schemeClr val="lt1"/>
              </a:solidFill>
              <a:highlight>
                <a:srgbClr val="FF0000"/>
              </a:highlight>
              <a:latin typeface="Rubik"/>
              <a:ea typeface="Rubik"/>
              <a:cs typeface="Rubik"/>
              <a:sym typeface="Rubik"/>
            </a:endParaRPr>
          </a:p>
          <a:p>
            <a:pPr indent="0" lvl="0" marL="0" rtl="0" algn="ctr">
              <a:lnSpc>
                <a:spcPct val="100000"/>
              </a:lnSpc>
              <a:spcBef>
                <a:spcPts val="0"/>
              </a:spcBef>
              <a:spcAft>
                <a:spcPts val="0"/>
              </a:spcAft>
              <a:buClr>
                <a:schemeClr val="dk1"/>
              </a:buClr>
              <a:buSzPts val="1100"/>
              <a:buFont typeface="Arial"/>
              <a:buNone/>
            </a:pPr>
            <a:r>
              <a:t/>
            </a:r>
            <a:endParaRPr b="1" sz="1400">
              <a:solidFill>
                <a:schemeClr val="lt1"/>
              </a:solidFill>
              <a:highlight>
                <a:srgbClr val="FF0000"/>
              </a:highlight>
              <a:latin typeface="Rubik"/>
              <a:ea typeface="Rubik"/>
              <a:cs typeface="Rubik"/>
              <a:sym typeface="Rubik"/>
            </a:endParaRPr>
          </a:p>
          <a:p>
            <a:pPr indent="0" lvl="0" marL="0" rtl="0" algn="just">
              <a:lnSpc>
                <a:spcPct val="100000"/>
              </a:lnSpc>
              <a:spcBef>
                <a:spcPts val="0"/>
              </a:spcBef>
              <a:spcAft>
                <a:spcPts val="0"/>
              </a:spcAft>
              <a:buClr>
                <a:schemeClr val="dk1"/>
              </a:buClr>
              <a:buSzPts val="1100"/>
              <a:buFont typeface="Arial"/>
              <a:buNone/>
            </a:pPr>
            <a:r>
              <a:rPr lang="en" sz="1400">
                <a:solidFill>
                  <a:schemeClr val="lt1"/>
                </a:solidFill>
                <a:latin typeface="Calibri"/>
                <a:ea typeface="Calibri"/>
                <a:cs typeface="Calibri"/>
                <a:sym typeface="Calibri"/>
              </a:rPr>
              <a:t>Create </a:t>
            </a:r>
            <a:r>
              <a:rPr lang="en" sz="1400">
                <a:solidFill>
                  <a:schemeClr val="dk1"/>
                </a:solidFill>
                <a:latin typeface="Calibri"/>
                <a:ea typeface="Calibri"/>
                <a:cs typeface="Calibri"/>
                <a:sym typeface="Calibri"/>
              </a:rPr>
              <a:t>cluster/segment</a:t>
            </a:r>
            <a:r>
              <a:rPr lang="en" sz="1400">
                <a:solidFill>
                  <a:schemeClr val="lt1"/>
                </a:solidFill>
                <a:latin typeface="Calibri"/>
                <a:ea typeface="Calibri"/>
                <a:cs typeface="Calibri"/>
                <a:sym typeface="Calibri"/>
              </a:rPr>
              <a:t> customers based on several criteria</a:t>
            </a:r>
            <a:endParaRPr sz="1400">
              <a:solidFill>
                <a:schemeClr val="lt1"/>
              </a:solidFill>
              <a:latin typeface="Calibri"/>
              <a:ea typeface="Calibri"/>
              <a:cs typeface="Calibri"/>
              <a:sym typeface="Calibri"/>
            </a:endParaRPr>
          </a:p>
        </p:txBody>
      </p:sp>
      <p:pic>
        <p:nvPicPr>
          <p:cNvPr id="85" name="Google Shape;85;p15"/>
          <p:cNvPicPr preferRelativeResize="0"/>
          <p:nvPr/>
        </p:nvPicPr>
        <p:blipFill rotWithShape="1">
          <a:blip r:embed="rId4">
            <a:alphaModFix/>
          </a:blip>
          <a:srcRect b="0" l="0" r="0" t="0"/>
          <a:stretch/>
        </p:blipFill>
        <p:spPr>
          <a:xfrm>
            <a:off x="349800" y="186500"/>
            <a:ext cx="1399901" cy="541300"/>
          </a:xfrm>
          <a:prstGeom prst="rect">
            <a:avLst/>
          </a:prstGeom>
          <a:noFill/>
          <a:ln>
            <a:noFill/>
          </a:ln>
        </p:spPr>
      </p:pic>
      <p:sp>
        <p:nvSpPr>
          <p:cNvPr id="86" name="Google Shape;86;p15"/>
          <p:cNvSpPr txBox="1"/>
          <p:nvPr/>
        </p:nvSpPr>
        <p:spPr>
          <a:xfrm>
            <a:off x="1769125" y="172450"/>
            <a:ext cx="4578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solidFill>
                  <a:schemeClr val="lt1"/>
                </a:solidFill>
                <a:latin typeface="Rubik SemiBold"/>
                <a:ea typeface="Rubik SemiBold"/>
                <a:cs typeface="Rubik SemiBold"/>
                <a:sym typeface="Rubik SemiBold"/>
              </a:rPr>
              <a:t>X</a:t>
            </a:r>
            <a:endParaRPr sz="3000">
              <a:solidFill>
                <a:schemeClr val="lt1"/>
              </a:solidFill>
              <a:latin typeface="Rubik SemiBold"/>
              <a:ea typeface="Rubik SemiBold"/>
              <a:cs typeface="Rubik SemiBold"/>
              <a:sym typeface="Rubik SemiBold"/>
            </a:endParaRPr>
          </a:p>
        </p:txBody>
      </p:sp>
      <p:pic>
        <p:nvPicPr>
          <p:cNvPr id="87" name="Google Shape;87;p15"/>
          <p:cNvPicPr preferRelativeResize="0"/>
          <p:nvPr/>
        </p:nvPicPr>
        <p:blipFill>
          <a:blip r:embed="rId5">
            <a:alphaModFix/>
          </a:blip>
          <a:stretch>
            <a:fillRect/>
          </a:stretch>
        </p:blipFill>
        <p:spPr>
          <a:xfrm>
            <a:off x="2378838" y="172000"/>
            <a:ext cx="1436160" cy="647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1" name="Shape 91"/>
        <p:cNvGrpSpPr/>
        <p:nvPr/>
      </p:nvGrpSpPr>
      <p:grpSpPr>
        <a:xfrm>
          <a:off x="0" y="0"/>
          <a:ext cx="0" cy="0"/>
          <a:chOff x="0" y="0"/>
          <a:chExt cx="0" cy="0"/>
        </a:xfrm>
      </p:grpSpPr>
      <p:sp>
        <p:nvSpPr>
          <p:cNvPr id="92" name="Google Shape;92;p16"/>
          <p:cNvSpPr txBox="1"/>
          <p:nvPr>
            <p:ph type="title"/>
          </p:nvPr>
        </p:nvSpPr>
        <p:spPr>
          <a:xfrm>
            <a:off x="456450" y="492000"/>
            <a:ext cx="42714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990"/>
              <a:buNone/>
            </a:pPr>
            <a:r>
              <a:rPr b="1" lang="en" sz="3020">
                <a:solidFill>
                  <a:schemeClr val="lt1"/>
                </a:solidFill>
                <a:latin typeface="Rubik"/>
                <a:ea typeface="Rubik"/>
                <a:cs typeface="Rubik"/>
                <a:sym typeface="Rubik"/>
              </a:rPr>
              <a:t>Time Series Analysis</a:t>
            </a:r>
            <a:endParaRPr b="1" sz="3020">
              <a:solidFill>
                <a:schemeClr val="lt1"/>
              </a:solidFill>
              <a:latin typeface="Rubik"/>
              <a:ea typeface="Rubik"/>
              <a:cs typeface="Rubik"/>
              <a:sym typeface="Rubik"/>
            </a:endParaRPr>
          </a:p>
        </p:txBody>
      </p:sp>
      <p:sp>
        <p:nvSpPr>
          <p:cNvPr id="93" name="Google Shape;93;p16"/>
          <p:cNvSpPr txBox="1"/>
          <p:nvPr>
            <p:ph idx="1" type="body"/>
          </p:nvPr>
        </p:nvSpPr>
        <p:spPr>
          <a:xfrm>
            <a:off x="608850" y="1107075"/>
            <a:ext cx="6643500" cy="961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400">
                <a:solidFill>
                  <a:schemeClr val="lt1"/>
                </a:solidFill>
                <a:latin typeface="Calibri"/>
                <a:ea typeface="Calibri"/>
                <a:cs typeface="Calibri"/>
                <a:sym typeface="Calibri"/>
              </a:rPr>
              <a:t>The purpose of making this machine learning model is to be able to </a:t>
            </a:r>
            <a:r>
              <a:rPr b="1" i="1" lang="en" sz="1400">
                <a:solidFill>
                  <a:schemeClr val="lt1"/>
                </a:solidFill>
                <a:latin typeface="Calibri"/>
                <a:ea typeface="Calibri"/>
                <a:cs typeface="Calibri"/>
                <a:sym typeface="Calibri"/>
              </a:rPr>
              <a:t>predict</a:t>
            </a:r>
            <a:r>
              <a:rPr b="1" lang="en" sz="1400">
                <a:solidFill>
                  <a:schemeClr val="lt1"/>
                </a:solidFill>
                <a:latin typeface="Calibri"/>
                <a:ea typeface="Calibri"/>
                <a:cs typeface="Calibri"/>
                <a:sym typeface="Calibri"/>
              </a:rPr>
              <a:t> </a:t>
            </a:r>
            <a:r>
              <a:rPr lang="en" sz="1400">
                <a:solidFill>
                  <a:schemeClr val="lt1"/>
                </a:solidFill>
                <a:latin typeface="Calibri"/>
                <a:ea typeface="Calibri"/>
                <a:cs typeface="Calibri"/>
                <a:sym typeface="Calibri"/>
              </a:rPr>
              <a:t>the total daily </a:t>
            </a:r>
            <a:r>
              <a:rPr b="1" lang="en" sz="1400">
                <a:solidFill>
                  <a:schemeClr val="lt1"/>
                </a:solidFill>
                <a:latin typeface="Calibri"/>
                <a:ea typeface="Calibri"/>
                <a:cs typeface="Calibri"/>
                <a:sym typeface="Calibri"/>
              </a:rPr>
              <a:t>quantity</a:t>
            </a:r>
            <a:r>
              <a:rPr lang="en" sz="1400">
                <a:solidFill>
                  <a:schemeClr val="lt1"/>
                </a:solidFill>
                <a:latin typeface="Calibri"/>
                <a:ea typeface="Calibri"/>
                <a:cs typeface="Calibri"/>
                <a:sym typeface="Calibri"/>
              </a:rPr>
              <a:t> of products sold. Below this are the dataset we will be working on.</a:t>
            </a:r>
            <a:endParaRPr sz="1400">
              <a:solidFill>
                <a:schemeClr val="lt1"/>
              </a:solidFill>
              <a:latin typeface="Calibri"/>
              <a:ea typeface="Calibri"/>
              <a:cs typeface="Calibri"/>
              <a:sym typeface="Calibri"/>
            </a:endParaRPr>
          </a:p>
          <a:p>
            <a:pPr indent="0" lvl="0" marL="0" rtl="0" algn="ctr">
              <a:lnSpc>
                <a:spcPct val="100000"/>
              </a:lnSpc>
              <a:spcBef>
                <a:spcPts val="0"/>
              </a:spcBef>
              <a:spcAft>
                <a:spcPts val="0"/>
              </a:spcAft>
              <a:buClr>
                <a:schemeClr val="dk1"/>
              </a:buClr>
              <a:buSzPts val="1100"/>
              <a:buFont typeface="Arial"/>
              <a:buNone/>
            </a:pPr>
            <a:r>
              <a:t/>
            </a:r>
            <a:endParaRPr sz="1400">
              <a:solidFill>
                <a:schemeClr val="lt1"/>
              </a:solidFill>
              <a:latin typeface="Rubik"/>
              <a:ea typeface="Rubik"/>
              <a:cs typeface="Rubik"/>
              <a:sym typeface="Rubik"/>
            </a:endParaRPr>
          </a:p>
        </p:txBody>
      </p:sp>
      <p:cxnSp>
        <p:nvCxnSpPr>
          <p:cNvPr id="94" name="Google Shape;94;p16"/>
          <p:cNvCxnSpPr/>
          <p:nvPr/>
        </p:nvCxnSpPr>
        <p:spPr>
          <a:xfrm>
            <a:off x="691275" y="1048200"/>
            <a:ext cx="4073700" cy="24600"/>
          </a:xfrm>
          <a:prstGeom prst="straightConnector1">
            <a:avLst/>
          </a:prstGeom>
          <a:noFill/>
          <a:ln cap="flat" cmpd="sng" w="28575">
            <a:solidFill>
              <a:schemeClr val="lt1"/>
            </a:solidFill>
            <a:prstDash val="solid"/>
            <a:round/>
            <a:headEnd len="med" w="med" type="none"/>
            <a:tailEnd len="med" w="med" type="none"/>
          </a:ln>
        </p:spPr>
      </p:cxnSp>
      <p:pic>
        <p:nvPicPr>
          <p:cNvPr id="95" name="Google Shape;95;p16"/>
          <p:cNvPicPr preferRelativeResize="0"/>
          <p:nvPr/>
        </p:nvPicPr>
        <p:blipFill>
          <a:blip r:embed="rId4">
            <a:alphaModFix/>
          </a:blip>
          <a:stretch>
            <a:fillRect/>
          </a:stretch>
        </p:blipFill>
        <p:spPr>
          <a:xfrm>
            <a:off x="691275" y="1896800"/>
            <a:ext cx="7484752" cy="2448424"/>
          </a:xfrm>
          <a:prstGeom prst="rect">
            <a:avLst/>
          </a:prstGeom>
          <a:noFill/>
          <a:ln>
            <a:noFill/>
          </a:ln>
        </p:spPr>
      </p:pic>
      <p:sp>
        <p:nvSpPr>
          <p:cNvPr id="96" name="Google Shape;96;p16"/>
          <p:cNvSpPr txBox="1"/>
          <p:nvPr/>
        </p:nvSpPr>
        <p:spPr>
          <a:xfrm>
            <a:off x="2300550" y="4468675"/>
            <a:ext cx="4542900" cy="35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Calibri"/>
                <a:ea typeface="Calibri"/>
                <a:cs typeface="Calibri"/>
                <a:sym typeface="Calibri"/>
              </a:rPr>
              <a:t>Total Penjualan berdasarkan kuantitas dalam kurun 1 Tahun</a:t>
            </a:r>
            <a:endParaRPr>
              <a:solidFill>
                <a:schemeClr val="lt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pic>
        <p:nvPicPr>
          <p:cNvPr id="101" name="Google Shape;101;p17"/>
          <p:cNvPicPr preferRelativeResize="0"/>
          <p:nvPr/>
        </p:nvPicPr>
        <p:blipFill>
          <a:blip r:embed="rId3">
            <a:alphaModFix amt="5000"/>
          </a:blip>
          <a:stretch>
            <a:fillRect/>
          </a:stretch>
        </p:blipFill>
        <p:spPr>
          <a:xfrm>
            <a:off x="0" y="0"/>
            <a:ext cx="9144001" cy="5143501"/>
          </a:xfrm>
          <a:prstGeom prst="rect">
            <a:avLst/>
          </a:prstGeom>
          <a:noFill/>
          <a:ln>
            <a:noFill/>
          </a:ln>
        </p:spPr>
      </p:pic>
      <p:pic>
        <p:nvPicPr>
          <p:cNvPr id="102" name="Google Shape;102;p17"/>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103" name="Google Shape;103;p17"/>
          <p:cNvSpPr txBox="1"/>
          <p:nvPr/>
        </p:nvSpPr>
        <p:spPr>
          <a:xfrm>
            <a:off x="203300" y="4267500"/>
            <a:ext cx="8865600" cy="74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Hasil Prediksi menunjukan rata-rata Kuantitas yang akan terjual per-harinya </a:t>
            </a:r>
            <a:r>
              <a:rPr lang="en">
                <a:latin typeface="Calibri"/>
                <a:ea typeface="Calibri"/>
                <a:cs typeface="Calibri"/>
                <a:sym typeface="Calibri"/>
              </a:rPr>
              <a:t>dalam 31 Hari kedepan </a:t>
            </a:r>
            <a:r>
              <a:rPr lang="en">
                <a:latin typeface="Calibri"/>
                <a:ea typeface="Calibri"/>
                <a:cs typeface="Calibri"/>
                <a:sym typeface="Calibri"/>
              </a:rPr>
              <a:t>sejumlah </a:t>
            </a:r>
            <a:r>
              <a:rPr b="1" lang="en">
                <a:latin typeface="Calibri"/>
                <a:ea typeface="Calibri"/>
                <a:cs typeface="Calibri"/>
                <a:sym typeface="Calibri"/>
              </a:rPr>
              <a:t>45</a:t>
            </a:r>
            <a:r>
              <a:rPr lang="en">
                <a:latin typeface="Calibri"/>
                <a:ea typeface="Calibri"/>
                <a:cs typeface="Calibri"/>
                <a:sym typeface="Calibri"/>
              </a:rPr>
              <a:t> Item pada seluruh Product.</a:t>
            </a:r>
            <a:endParaRPr>
              <a:latin typeface="Calibri"/>
              <a:ea typeface="Calibri"/>
              <a:cs typeface="Calibri"/>
              <a:sym typeface="Calibri"/>
            </a:endParaRPr>
          </a:p>
        </p:txBody>
      </p:sp>
      <p:pic>
        <p:nvPicPr>
          <p:cNvPr id="104" name="Google Shape;104;p17"/>
          <p:cNvPicPr preferRelativeResize="0"/>
          <p:nvPr/>
        </p:nvPicPr>
        <p:blipFill>
          <a:blip r:embed="rId5">
            <a:alphaModFix/>
          </a:blip>
          <a:stretch>
            <a:fillRect/>
          </a:stretch>
        </p:blipFill>
        <p:spPr>
          <a:xfrm>
            <a:off x="0" y="784604"/>
            <a:ext cx="9144000" cy="336884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8" name="Shape 108"/>
        <p:cNvGrpSpPr/>
        <p:nvPr/>
      </p:nvGrpSpPr>
      <p:grpSpPr>
        <a:xfrm>
          <a:off x="0" y="0"/>
          <a:ext cx="0" cy="0"/>
          <a:chOff x="0" y="0"/>
          <a:chExt cx="0" cy="0"/>
        </a:xfrm>
      </p:grpSpPr>
      <p:sp>
        <p:nvSpPr>
          <p:cNvPr id="109" name="Google Shape;109;p18"/>
          <p:cNvSpPr txBox="1"/>
          <p:nvPr>
            <p:ph type="title"/>
          </p:nvPr>
        </p:nvSpPr>
        <p:spPr>
          <a:xfrm>
            <a:off x="691275" y="441225"/>
            <a:ext cx="40737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b="1" lang="en" sz="3020">
                <a:solidFill>
                  <a:schemeClr val="lt1"/>
                </a:solidFill>
                <a:latin typeface="Rubik"/>
                <a:ea typeface="Rubik"/>
                <a:cs typeface="Rubik"/>
                <a:sym typeface="Rubik"/>
              </a:rPr>
              <a:t>Clustering</a:t>
            </a:r>
            <a:endParaRPr b="1" sz="3020">
              <a:solidFill>
                <a:schemeClr val="lt1"/>
              </a:solidFill>
              <a:latin typeface="Rubik"/>
              <a:ea typeface="Rubik"/>
              <a:cs typeface="Rubik"/>
              <a:sym typeface="Rubik"/>
            </a:endParaRPr>
          </a:p>
        </p:txBody>
      </p:sp>
      <p:sp>
        <p:nvSpPr>
          <p:cNvPr id="110" name="Google Shape;110;p18"/>
          <p:cNvSpPr txBox="1"/>
          <p:nvPr>
            <p:ph idx="1" type="body"/>
          </p:nvPr>
        </p:nvSpPr>
        <p:spPr>
          <a:xfrm>
            <a:off x="608850" y="1183275"/>
            <a:ext cx="6643500" cy="961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400">
                <a:solidFill>
                  <a:schemeClr val="lt1"/>
                </a:solidFill>
                <a:latin typeface="Calibri"/>
                <a:ea typeface="Calibri"/>
                <a:cs typeface="Calibri"/>
                <a:sym typeface="Calibri"/>
              </a:rPr>
              <a:t>The purpose of making this Clustering model is to </a:t>
            </a:r>
            <a:r>
              <a:rPr lang="en" sz="1400">
                <a:solidFill>
                  <a:schemeClr val="lt1"/>
                </a:solidFill>
                <a:latin typeface="Calibri"/>
                <a:ea typeface="Calibri"/>
                <a:cs typeface="Calibri"/>
                <a:sym typeface="Calibri"/>
              </a:rPr>
              <a:t>to create </a:t>
            </a:r>
            <a:r>
              <a:rPr b="1" lang="en" sz="1400">
                <a:solidFill>
                  <a:schemeClr val="lt1"/>
                </a:solidFill>
                <a:latin typeface="Calibri"/>
                <a:ea typeface="Calibri"/>
                <a:cs typeface="Calibri"/>
                <a:sym typeface="Calibri"/>
              </a:rPr>
              <a:t>customer segment</a:t>
            </a:r>
            <a:r>
              <a:rPr lang="en" sz="1400">
                <a:solidFill>
                  <a:schemeClr val="lt1"/>
                </a:solidFill>
                <a:latin typeface="Calibri"/>
                <a:ea typeface="Calibri"/>
                <a:cs typeface="Calibri"/>
                <a:sym typeface="Calibri"/>
              </a:rPr>
              <a:t>. T</a:t>
            </a:r>
            <a:r>
              <a:rPr lang="en" sz="1400">
                <a:solidFill>
                  <a:schemeClr val="lt1"/>
                </a:solidFill>
                <a:latin typeface="Calibri"/>
                <a:ea typeface="Calibri"/>
                <a:cs typeface="Calibri"/>
                <a:sym typeface="Calibri"/>
              </a:rPr>
              <a:t>he features below are utilized to determine customer segmentation.</a:t>
            </a:r>
            <a:endParaRPr sz="1400">
              <a:solidFill>
                <a:schemeClr val="lt1"/>
              </a:solidFill>
              <a:latin typeface="Calibri"/>
              <a:ea typeface="Calibri"/>
              <a:cs typeface="Calibri"/>
              <a:sym typeface="Calibri"/>
            </a:endParaRPr>
          </a:p>
          <a:p>
            <a:pPr indent="0" lvl="0" marL="0" rtl="0" algn="ctr">
              <a:lnSpc>
                <a:spcPct val="100000"/>
              </a:lnSpc>
              <a:spcBef>
                <a:spcPts val="0"/>
              </a:spcBef>
              <a:spcAft>
                <a:spcPts val="0"/>
              </a:spcAft>
              <a:buClr>
                <a:schemeClr val="dk1"/>
              </a:buClr>
              <a:buSzPts val="1100"/>
              <a:buFont typeface="Arial"/>
              <a:buNone/>
            </a:pPr>
            <a:r>
              <a:t/>
            </a:r>
            <a:endParaRPr sz="1400">
              <a:solidFill>
                <a:schemeClr val="lt1"/>
              </a:solidFill>
              <a:latin typeface="Rubik"/>
              <a:ea typeface="Rubik"/>
              <a:cs typeface="Rubik"/>
              <a:sym typeface="Rubik"/>
            </a:endParaRPr>
          </a:p>
        </p:txBody>
      </p:sp>
      <p:cxnSp>
        <p:nvCxnSpPr>
          <p:cNvPr id="111" name="Google Shape;111;p18"/>
          <p:cNvCxnSpPr/>
          <p:nvPr/>
        </p:nvCxnSpPr>
        <p:spPr>
          <a:xfrm>
            <a:off x="691275" y="1048200"/>
            <a:ext cx="4073700" cy="24600"/>
          </a:xfrm>
          <a:prstGeom prst="straightConnector1">
            <a:avLst/>
          </a:prstGeom>
          <a:noFill/>
          <a:ln cap="flat" cmpd="sng" w="28575">
            <a:solidFill>
              <a:schemeClr val="lt1"/>
            </a:solidFill>
            <a:prstDash val="solid"/>
            <a:round/>
            <a:headEnd len="med" w="med" type="none"/>
            <a:tailEnd len="med" w="med" type="none"/>
          </a:ln>
        </p:spPr>
      </p:cxnSp>
      <p:pic>
        <p:nvPicPr>
          <p:cNvPr id="112" name="Google Shape;112;p18"/>
          <p:cNvPicPr preferRelativeResize="0"/>
          <p:nvPr/>
        </p:nvPicPr>
        <p:blipFill>
          <a:blip r:embed="rId4">
            <a:alphaModFix/>
          </a:blip>
          <a:stretch>
            <a:fillRect/>
          </a:stretch>
        </p:blipFill>
        <p:spPr>
          <a:xfrm>
            <a:off x="3463650" y="1852475"/>
            <a:ext cx="2216693" cy="26942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id="117" name="Google Shape;117;p19"/>
          <p:cNvPicPr preferRelativeResize="0"/>
          <p:nvPr/>
        </p:nvPicPr>
        <p:blipFill>
          <a:blip r:embed="rId3">
            <a:alphaModFix amt="5000"/>
          </a:blip>
          <a:stretch>
            <a:fillRect/>
          </a:stretch>
        </p:blipFill>
        <p:spPr>
          <a:xfrm>
            <a:off x="0" y="0"/>
            <a:ext cx="9144001" cy="5143501"/>
          </a:xfrm>
          <a:prstGeom prst="rect">
            <a:avLst/>
          </a:prstGeom>
          <a:noFill/>
          <a:ln>
            <a:noFill/>
          </a:ln>
        </p:spPr>
      </p:pic>
      <p:pic>
        <p:nvPicPr>
          <p:cNvPr id="118" name="Google Shape;118;p19"/>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pic>
        <p:nvPicPr>
          <p:cNvPr id="119" name="Google Shape;119;p19"/>
          <p:cNvPicPr preferRelativeResize="0"/>
          <p:nvPr/>
        </p:nvPicPr>
        <p:blipFill>
          <a:blip r:embed="rId5">
            <a:alphaModFix/>
          </a:blip>
          <a:stretch>
            <a:fillRect/>
          </a:stretch>
        </p:blipFill>
        <p:spPr>
          <a:xfrm>
            <a:off x="1989412" y="726924"/>
            <a:ext cx="5165179" cy="3540575"/>
          </a:xfrm>
          <a:prstGeom prst="rect">
            <a:avLst/>
          </a:prstGeom>
          <a:noFill/>
          <a:ln>
            <a:noFill/>
          </a:ln>
        </p:spPr>
      </p:pic>
      <p:sp>
        <p:nvSpPr>
          <p:cNvPr id="120" name="Google Shape;120;p19"/>
          <p:cNvSpPr txBox="1"/>
          <p:nvPr/>
        </p:nvSpPr>
        <p:spPr>
          <a:xfrm>
            <a:off x="203300" y="4267500"/>
            <a:ext cx="8865600" cy="74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Berdasarkan Model KMeans yang telah dibuat, terbentuk total sebanyak </a:t>
            </a:r>
            <a:r>
              <a:rPr b="1" lang="en">
                <a:latin typeface="Calibri"/>
                <a:ea typeface="Calibri"/>
                <a:cs typeface="Calibri"/>
                <a:sym typeface="Calibri"/>
              </a:rPr>
              <a:t>3 Cluster</a:t>
            </a:r>
            <a:r>
              <a:rPr lang="en">
                <a:latin typeface="Calibri"/>
                <a:ea typeface="Calibri"/>
                <a:cs typeface="Calibri"/>
                <a:sym typeface="Calibri"/>
              </a:rPr>
              <a:t> yang didapatkan melalui perhitungan Silhouette Score dan pertimbangan Lainnya.</a:t>
            </a:r>
            <a:endParaRPr>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pic>
        <p:nvPicPr>
          <p:cNvPr id="125" name="Google Shape;125;p20"/>
          <p:cNvPicPr preferRelativeResize="0"/>
          <p:nvPr/>
        </p:nvPicPr>
        <p:blipFill>
          <a:blip r:embed="rId3">
            <a:alphaModFix amt="5000"/>
          </a:blip>
          <a:stretch>
            <a:fillRect/>
          </a:stretch>
        </p:blipFill>
        <p:spPr>
          <a:xfrm>
            <a:off x="0" y="0"/>
            <a:ext cx="9144001" cy="5143501"/>
          </a:xfrm>
          <a:prstGeom prst="rect">
            <a:avLst/>
          </a:prstGeom>
          <a:noFill/>
          <a:ln>
            <a:noFill/>
          </a:ln>
        </p:spPr>
      </p:pic>
      <p:pic>
        <p:nvPicPr>
          <p:cNvPr id="126" name="Google Shape;126;p20"/>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127" name="Google Shape;127;p20"/>
          <p:cNvSpPr txBox="1"/>
          <p:nvPr/>
        </p:nvSpPr>
        <p:spPr>
          <a:xfrm>
            <a:off x="202199" y="2326500"/>
            <a:ext cx="2670000" cy="49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latin typeface="Calibri"/>
                <a:ea typeface="Calibri"/>
                <a:cs typeface="Calibri"/>
                <a:sym typeface="Calibri"/>
              </a:rPr>
              <a:t>Customer Segmentation</a:t>
            </a:r>
            <a:endParaRPr b="1" sz="1600">
              <a:latin typeface="Calibri"/>
              <a:ea typeface="Calibri"/>
              <a:cs typeface="Calibri"/>
              <a:sym typeface="Calibri"/>
            </a:endParaRPr>
          </a:p>
        </p:txBody>
      </p:sp>
      <p:pic>
        <p:nvPicPr>
          <p:cNvPr id="128" name="Google Shape;128;p20"/>
          <p:cNvPicPr preferRelativeResize="0"/>
          <p:nvPr/>
        </p:nvPicPr>
        <p:blipFill>
          <a:blip r:embed="rId5">
            <a:alphaModFix/>
          </a:blip>
          <a:stretch>
            <a:fillRect/>
          </a:stretch>
        </p:blipFill>
        <p:spPr>
          <a:xfrm>
            <a:off x="3229050" y="757700"/>
            <a:ext cx="4339374" cy="1286275"/>
          </a:xfrm>
          <a:prstGeom prst="rect">
            <a:avLst/>
          </a:prstGeom>
          <a:noFill/>
          <a:ln>
            <a:noFill/>
          </a:ln>
        </p:spPr>
      </p:pic>
      <p:pic>
        <p:nvPicPr>
          <p:cNvPr id="129" name="Google Shape;129;p20"/>
          <p:cNvPicPr preferRelativeResize="0"/>
          <p:nvPr/>
        </p:nvPicPr>
        <p:blipFill>
          <a:blip r:embed="rId6">
            <a:alphaModFix/>
          </a:blip>
          <a:stretch>
            <a:fillRect/>
          </a:stretch>
        </p:blipFill>
        <p:spPr>
          <a:xfrm>
            <a:off x="3229029" y="2199700"/>
            <a:ext cx="4339419" cy="1286275"/>
          </a:xfrm>
          <a:prstGeom prst="rect">
            <a:avLst/>
          </a:prstGeom>
          <a:noFill/>
          <a:ln>
            <a:noFill/>
          </a:ln>
        </p:spPr>
      </p:pic>
      <p:pic>
        <p:nvPicPr>
          <p:cNvPr id="130" name="Google Shape;130;p20"/>
          <p:cNvPicPr preferRelativeResize="0"/>
          <p:nvPr/>
        </p:nvPicPr>
        <p:blipFill>
          <a:blip r:embed="rId7">
            <a:alphaModFix/>
          </a:blip>
          <a:stretch>
            <a:fillRect/>
          </a:stretch>
        </p:blipFill>
        <p:spPr>
          <a:xfrm>
            <a:off x="3229026" y="3704825"/>
            <a:ext cx="4339411" cy="1286275"/>
          </a:xfrm>
          <a:prstGeom prst="rect">
            <a:avLst/>
          </a:prstGeom>
          <a:noFill/>
          <a:ln>
            <a:noFill/>
          </a:ln>
        </p:spPr>
      </p:pic>
      <p:cxnSp>
        <p:nvCxnSpPr>
          <p:cNvPr id="131" name="Google Shape;131;p20"/>
          <p:cNvCxnSpPr/>
          <p:nvPr/>
        </p:nvCxnSpPr>
        <p:spPr>
          <a:xfrm>
            <a:off x="16450" y="995775"/>
            <a:ext cx="0" cy="2987400"/>
          </a:xfrm>
          <a:prstGeom prst="straightConnector1">
            <a:avLst/>
          </a:prstGeom>
          <a:noFill/>
          <a:ln cap="flat" cmpd="sng" w="38100">
            <a:solidFill>
              <a:schemeClr val="dk2"/>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p21"/>
          <p:cNvPicPr preferRelativeResize="0"/>
          <p:nvPr/>
        </p:nvPicPr>
        <p:blipFill>
          <a:blip r:embed="rId3">
            <a:alphaModFix amt="5000"/>
          </a:blip>
          <a:stretch>
            <a:fillRect/>
          </a:stretch>
        </p:blipFill>
        <p:spPr>
          <a:xfrm>
            <a:off x="0" y="0"/>
            <a:ext cx="9144001" cy="5143501"/>
          </a:xfrm>
          <a:prstGeom prst="rect">
            <a:avLst/>
          </a:prstGeom>
          <a:noFill/>
          <a:ln>
            <a:noFill/>
          </a:ln>
        </p:spPr>
      </p:pic>
      <p:pic>
        <p:nvPicPr>
          <p:cNvPr id="137" name="Google Shape;137;p21"/>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138" name="Google Shape;138;p21"/>
          <p:cNvSpPr txBox="1"/>
          <p:nvPr/>
        </p:nvSpPr>
        <p:spPr>
          <a:xfrm>
            <a:off x="202199" y="2326500"/>
            <a:ext cx="2670000" cy="49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latin typeface="Calibri"/>
                <a:ea typeface="Calibri"/>
                <a:cs typeface="Calibri"/>
                <a:sym typeface="Calibri"/>
              </a:rPr>
              <a:t>Customer Segmentation</a:t>
            </a:r>
            <a:endParaRPr b="1" sz="1600">
              <a:latin typeface="Calibri"/>
              <a:ea typeface="Calibri"/>
              <a:cs typeface="Calibri"/>
              <a:sym typeface="Calibri"/>
            </a:endParaRPr>
          </a:p>
        </p:txBody>
      </p:sp>
      <p:pic>
        <p:nvPicPr>
          <p:cNvPr id="139" name="Google Shape;139;p21"/>
          <p:cNvPicPr preferRelativeResize="0"/>
          <p:nvPr/>
        </p:nvPicPr>
        <p:blipFill>
          <a:blip r:embed="rId5">
            <a:alphaModFix/>
          </a:blip>
          <a:stretch>
            <a:fillRect/>
          </a:stretch>
        </p:blipFill>
        <p:spPr>
          <a:xfrm>
            <a:off x="3229050" y="757700"/>
            <a:ext cx="4339374" cy="1286275"/>
          </a:xfrm>
          <a:prstGeom prst="rect">
            <a:avLst/>
          </a:prstGeom>
          <a:noFill/>
          <a:ln>
            <a:noFill/>
          </a:ln>
        </p:spPr>
      </p:pic>
      <p:cxnSp>
        <p:nvCxnSpPr>
          <p:cNvPr id="140" name="Google Shape;140;p21"/>
          <p:cNvCxnSpPr/>
          <p:nvPr/>
        </p:nvCxnSpPr>
        <p:spPr>
          <a:xfrm>
            <a:off x="16450" y="995775"/>
            <a:ext cx="0" cy="2987400"/>
          </a:xfrm>
          <a:prstGeom prst="straightConnector1">
            <a:avLst/>
          </a:prstGeom>
          <a:noFill/>
          <a:ln cap="flat" cmpd="sng" w="38100">
            <a:solidFill>
              <a:schemeClr val="dk2"/>
            </a:solidFill>
            <a:prstDash val="solid"/>
            <a:round/>
            <a:headEnd len="med" w="med" type="none"/>
            <a:tailEnd len="med" w="med" type="none"/>
          </a:ln>
        </p:spPr>
      </p:cxnSp>
      <p:sp>
        <p:nvSpPr>
          <p:cNvPr id="141" name="Google Shape;141;p21"/>
          <p:cNvSpPr txBox="1"/>
          <p:nvPr/>
        </p:nvSpPr>
        <p:spPr>
          <a:xfrm>
            <a:off x="3229050" y="2226100"/>
            <a:ext cx="5914800" cy="2567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t>Kolom </a:t>
            </a:r>
            <a:r>
              <a:rPr b="1" lang="en" sz="1200"/>
              <a:t>TransactionID</a:t>
            </a:r>
            <a:r>
              <a:rPr lang="en" sz="1200"/>
              <a:t> menunjukan seberapa sering berbelanja berdasarkan CustomerID. disini ditunjukan:</a:t>
            </a:r>
            <a:endParaRPr sz="1200"/>
          </a:p>
          <a:p>
            <a:pPr indent="0" lvl="0" marL="0" rtl="0" algn="l">
              <a:spcBef>
                <a:spcPts val="0"/>
              </a:spcBef>
              <a:spcAft>
                <a:spcPts val="0"/>
              </a:spcAft>
              <a:buNone/>
            </a:pPr>
            <a:r>
              <a:t/>
            </a:r>
            <a:endParaRPr sz="1200"/>
          </a:p>
          <a:p>
            <a:pPr indent="0" lvl="0" marL="0" rtl="0" algn="l">
              <a:lnSpc>
                <a:spcPct val="115000"/>
              </a:lnSpc>
              <a:spcBef>
                <a:spcPts val="0"/>
              </a:spcBef>
              <a:spcAft>
                <a:spcPts val="0"/>
              </a:spcAft>
              <a:buNone/>
            </a:pPr>
            <a:r>
              <a:rPr b="1" lang="en" sz="1200">
                <a:solidFill>
                  <a:schemeClr val="dk1"/>
                </a:solidFill>
              </a:rPr>
              <a:t>Cluster 0</a:t>
            </a:r>
            <a:r>
              <a:rPr lang="en" sz="1200">
                <a:solidFill>
                  <a:schemeClr val="dk1"/>
                </a:solidFill>
              </a:rPr>
              <a:t> mewakili pelanggan dengan kepadatan belanja yang rendah, umumnya kurang dari 15.</a:t>
            </a:r>
            <a:endParaRPr b="1" sz="1200"/>
          </a:p>
          <a:p>
            <a:pPr indent="0" lvl="0" marL="0" rtl="0" algn="l">
              <a:spcBef>
                <a:spcPts val="0"/>
              </a:spcBef>
              <a:spcAft>
                <a:spcPts val="0"/>
              </a:spcAft>
              <a:buNone/>
            </a:pPr>
            <a:r>
              <a:t/>
            </a:r>
            <a:endParaRPr sz="1200"/>
          </a:p>
          <a:p>
            <a:pPr indent="0" lvl="0" marL="0" rtl="0" algn="l">
              <a:lnSpc>
                <a:spcPct val="115000"/>
              </a:lnSpc>
              <a:spcBef>
                <a:spcPts val="0"/>
              </a:spcBef>
              <a:spcAft>
                <a:spcPts val="0"/>
              </a:spcAft>
              <a:buNone/>
            </a:pPr>
            <a:r>
              <a:rPr b="1" lang="en" sz="1200">
                <a:solidFill>
                  <a:schemeClr val="dk1"/>
                </a:solidFill>
              </a:rPr>
              <a:t>Cluster 1</a:t>
            </a:r>
            <a:r>
              <a:rPr lang="en" sz="1200">
                <a:solidFill>
                  <a:schemeClr val="dk1"/>
                </a:solidFill>
              </a:rPr>
              <a:t> terdiri dari pelanggan dengan kepadatan belanja sedang, berkisar antara 5 dan 10.</a:t>
            </a:r>
            <a:endParaRPr sz="1200">
              <a:solidFill>
                <a:schemeClr val="dk1"/>
              </a:solidFill>
            </a:endParaRPr>
          </a:p>
          <a:p>
            <a:pPr indent="0" lvl="0" marL="0" rtl="0" algn="l">
              <a:spcBef>
                <a:spcPts val="0"/>
              </a:spcBef>
              <a:spcAft>
                <a:spcPts val="0"/>
              </a:spcAft>
              <a:buNone/>
            </a:pPr>
            <a:r>
              <a:t/>
            </a:r>
            <a:endParaRPr sz="1200"/>
          </a:p>
          <a:p>
            <a:pPr indent="0" lvl="0" marL="0" rtl="0" algn="l">
              <a:lnSpc>
                <a:spcPct val="115000"/>
              </a:lnSpc>
              <a:spcBef>
                <a:spcPts val="0"/>
              </a:spcBef>
              <a:spcAft>
                <a:spcPts val="0"/>
              </a:spcAft>
              <a:buNone/>
            </a:pPr>
            <a:r>
              <a:rPr b="1" lang="en" sz="1200">
                <a:solidFill>
                  <a:schemeClr val="dk1"/>
                </a:solidFill>
              </a:rPr>
              <a:t>Cluster 2</a:t>
            </a:r>
            <a:r>
              <a:rPr lang="en" sz="1200">
                <a:solidFill>
                  <a:schemeClr val="dk1"/>
                </a:solidFill>
              </a:rPr>
              <a:t> terdiri dari pelanggan dengan kepadatan belanja antara lebih dari 10 hingga 20.</a:t>
            </a:r>
            <a:endParaRPr b="1" sz="1200"/>
          </a:p>
          <a:p>
            <a:pPr indent="0" lvl="0" marL="0" rtl="0" algn="l">
              <a:spcBef>
                <a:spcPts val="0"/>
              </a:spcBef>
              <a:spcAft>
                <a:spcPts val="0"/>
              </a:spcAft>
              <a:buNone/>
            </a:pPr>
            <a:r>
              <a:t/>
            </a:r>
            <a:endParaRPr b="1" sz="12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